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embeddings/oleObject1.bin" ContentType="application/vnd.openxmlformats-officedocument.oleObject"/>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2" r:id="rId4"/>
    <p:sldMasterId id="2147483857" r:id="rId5"/>
  </p:sldMasterIdLst>
  <p:notesMasterIdLst>
    <p:notesMasterId r:id="rId54"/>
  </p:notesMasterIdLst>
  <p:handoutMasterIdLst>
    <p:handoutMasterId r:id="rId55"/>
  </p:handoutMasterIdLst>
  <p:sldIdLst>
    <p:sldId id="468" r:id="rId6"/>
    <p:sldId id="469" r:id="rId7"/>
    <p:sldId id="471" r:id="rId8"/>
    <p:sldId id="485" r:id="rId9"/>
    <p:sldId id="472" r:id="rId10"/>
    <p:sldId id="473" r:id="rId11"/>
    <p:sldId id="474" r:id="rId12"/>
    <p:sldId id="475" r:id="rId13"/>
    <p:sldId id="476" r:id="rId14"/>
    <p:sldId id="477" r:id="rId15"/>
    <p:sldId id="481" r:id="rId16"/>
    <p:sldId id="482" r:id="rId17"/>
    <p:sldId id="352" r:id="rId18"/>
    <p:sldId id="434" r:id="rId19"/>
    <p:sldId id="467" r:id="rId20"/>
    <p:sldId id="457" r:id="rId21"/>
    <p:sldId id="483" r:id="rId22"/>
    <p:sldId id="484" r:id="rId23"/>
    <p:sldId id="447" r:id="rId24"/>
    <p:sldId id="445" r:id="rId25"/>
    <p:sldId id="446" r:id="rId26"/>
    <p:sldId id="448" r:id="rId27"/>
    <p:sldId id="465" r:id="rId28"/>
    <p:sldId id="451" r:id="rId29"/>
    <p:sldId id="454" r:id="rId30"/>
    <p:sldId id="438" r:id="rId31"/>
    <p:sldId id="433" r:id="rId32"/>
    <p:sldId id="460" r:id="rId33"/>
    <p:sldId id="461" r:id="rId34"/>
    <p:sldId id="463" r:id="rId35"/>
    <p:sldId id="493" r:id="rId36"/>
    <p:sldId id="487" r:id="rId37"/>
    <p:sldId id="488" r:id="rId38"/>
    <p:sldId id="479" r:id="rId39"/>
    <p:sldId id="478" r:id="rId40"/>
    <p:sldId id="494" r:id="rId41"/>
    <p:sldId id="490" r:id="rId42"/>
    <p:sldId id="489" r:id="rId43"/>
    <p:sldId id="497" r:id="rId44"/>
    <p:sldId id="439" r:id="rId45"/>
    <p:sldId id="458" r:id="rId46"/>
    <p:sldId id="459" r:id="rId47"/>
    <p:sldId id="499" r:id="rId48"/>
    <p:sldId id="491" r:id="rId49"/>
    <p:sldId id="492" r:id="rId50"/>
    <p:sldId id="495" r:id="rId51"/>
    <p:sldId id="496" r:id="rId52"/>
    <p:sldId id="498" r:id="rId53"/>
  </p:sldIdLst>
  <p:sldSz cx="9144000" cy="6858000" type="screen4x3"/>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63A"/>
    <a:srgbClr val="CBE5F4"/>
    <a:srgbClr val="63666A"/>
    <a:srgbClr val="0085AD"/>
    <a:srgbClr val="006E8F"/>
    <a:srgbClr val="009644"/>
    <a:srgbClr val="E7F3FA"/>
    <a:srgbClr val="E9F2E8"/>
    <a:srgbClr val="299D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015" autoAdjust="0"/>
  </p:normalViewPr>
  <p:slideViewPr>
    <p:cSldViewPr snapToGrid="0" snapToObjects="1">
      <p:cViewPr>
        <p:scale>
          <a:sx n="57" d="100"/>
          <a:sy n="57" d="100"/>
        </p:scale>
        <p:origin x="-1272" y="-240"/>
      </p:cViewPr>
      <p:guideLst>
        <p:guide orient="horz" pos="2160"/>
        <p:guide pos="2880"/>
      </p:guideLst>
    </p:cSldViewPr>
  </p:slideViewPr>
  <p:notesTextViewPr>
    <p:cViewPr>
      <p:scale>
        <a:sx n="100" d="100"/>
        <a:sy n="100" d="100"/>
      </p:scale>
      <p:origin x="0" y="0"/>
    </p:cViewPr>
  </p:notesTextViewPr>
  <p:sorterViewPr>
    <p:cViewPr>
      <p:scale>
        <a:sx n="72" d="100"/>
        <a:sy n="72"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B8472C-D54F-4C22-96FA-92A02664EBEA}" type="doc">
      <dgm:prSet loTypeId="urn:microsoft.com/office/officeart/2005/8/layout/hierarchy4" loCatId="relationship" qsTypeId="urn:microsoft.com/office/officeart/2005/8/quickstyle/simple3" qsCatId="simple" csTypeId="urn:microsoft.com/office/officeart/2005/8/colors/accent1_2" csCatId="accent1" phldr="1"/>
      <dgm:spPr/>
      <dgm:t>
        <a:bodyPr/>
        <a:lstStyle/>
        <a:p>
          <a:endParaRPr lang="en-US"/>
        </a:p>
      </dgm:t>
    </dgm:pt>
    <dgm:pt modelId="{268FA191-ACC7-425E-A870-2022FDABA956}">
      <dgm:prSet phldrT="[Text]">
        <dgm:style>
          <a:lnRef idx="2">
            <a:schemeClr val="accent1"/>
          </a:lnRef>
          <a:fillRef idx="1">
            <a:schemeClr val="lt1"/>
          </a:fillRef>
          <a:effectRef idx="0">
            <a:schemeClr val="accent1"/>
          </a:effectRef>
          <a:fontRef idx="minor">
            <a:schemeClr val="dk1"/>
          </a:fontRef>
        </dgm:style>
      </dgm:prSet>
      <dgm:spPr>
        <a:solidFill>
          <a:schemeClr val="bg2"/>
        </a:solidFill>
      </dgm:spPr>
      <dgm:t>
        <a:bodyPr/>
        <a:lstStyle/>
        <a:p>
          <a:r>
            <a:rPr lang="en-US" dirty="0" smtClean="0"/>
            <a:t>Increased quantity of materials and instructional time devoted to informational text</a:t>
          </a:r>
          <a:endParaRPr lang="en-US" dirty="0"/>
        </a:p>
      </dgm:t>
    </dgm:pt>
    <dgm:pt modelId="{FC5A3333-EB75-41C2-A1D1-B249D86ACDB8}" type="parTrans" cxnId="{859F3862-CB73-4B73-8A50-E29C7E6D8088}">
      <dgm:prSet/>
      <dgm:spPr/>
      <dgm:t>
        <a:bodyPr/>
        <a:lstStyle/>
        <a:p>
          <a:endParaRPr lang="en-US"/>
        </a:p>
      </dgm:t>
    </dgm:pt>
    <dgm:pt modelId="{A35F719F-1AB4-45B4-A575-5A6B2638B084}" type="sibTrans" cxnId="{859F3862-CB73-4B73-8A50-E29C7E6D8088}">
      <dgm:prSet/>
      <dgm:spPr/>
      <dgm:t>
        <a:bodyPr/>
        <a:lstStyle/>
        <a:p>
          <a:endParaRPr lang="en-US"/>
        </a:p>
      </dgm:t>
    </dgm:pt>
    <dgm:pt modelId="{FC5B586C-8FDE-4E2D-A841-DAD646DAF325}">
      <dgm:prSet phldrT="[Text]">
        <dgm:style>
          <a:lnRef idx="2">
            <a:schemeClr val="accent1"/>
          </a:lnRef>
          <a:fillRef idx="1">
            <a:schemeClr val="lt1"/>
          </a:fillRef>
          <a:effectRef idx="0">
            <a:schemeClr val="accent1"/>
          </a:effectRef>
          <a:fontRef idx="minor">
            <a:schemeClr val="dk1"/>
          </a:fontRef>
        </dgm:style>
      </dgm:prSet>
      <dgm:spPr>
        <a:solidFill>
          <a:schemeClr val="bg2"/>
        </a:solidFill>
      </dgm:spPr>
      <dgm:t>
        <a:bodyPr/>
        <a:lstStyle/>
        <a:p>
          <a:r>
            <a:rPr lang="en-US" dirty="0" smtClean="0"/>
            <a:t>English Language Arts</a:t>
          </a:r>
          <a:endParaRPr lang="en-US" dirty="0"/>
        </a:p>
      </dgm:t>
    </dgm:pt>
    <dgm:pt modelId="{8EBF6D96-3B01-4399-ABB2-F427AF577D69}" type="parTrans" cxnId="{E3A0928C-1C6F-4F56-8C98-00B3AC751ABC}">
      <dgm:prSet/>
      <dgm:spPr/>
      <dgm:t>
        <a:bodyPr/>
        <a:lstStyle/>
        <a:p>
          <a:endParaRPr lang="en-US"/>
        </a:p>
      </dgm:t>
    </dgm:pt>
    <dgm:pt modelId="{570C2F59-3E30-41B9-A38C-C6D081A12BBB}" type="sibTrans" cxnId="{E3A0928C-1C6F-4F56-8C98-00B3AC751ABC}">
      <dgm:prSet/>
      <dgm:spPr/>
      <dgm:t>
        <a:bodyPr/>
        <a:lstStyle/>
        <a:p>
          <a:endParaRPr lang="en-US"/>
        </a:p>
      </dgm:t>
    </dgm:pt>
    <dgm:pt modelId="{37972AD6-BF2A-4980-A73E-0F1BF9792758}">
      <dgm:prSet phldrT="[Text]" custT="1"/>
      <dgm:spPr>
        <a:noFill/>
        <a:ln>
          <a:solidFill>
            <a:schemeClr val="bg2">
              <a:lumMod val="90000"/>
            </a:schemeClr>
          </a:solidFill>
        </a:ln>
      </dgm:spPr>
      <dgm:t>
        <a:bodyPr/>
        <a:lstStyle/>
        <a:p>
          <a:r>
            <a:rPr lang="en-US" sz="2800" dirty="0" smtClean="0"/>
            <a:t>Literature</a:t>
          </a:r>
          <a:br>
            <a:rPr lang="en-US" sz="2800" dirty="0" smtClean="0"/>
          </a:br>
          <a:r>
            <a:rPr lang="en-US" sz="2000" dirty="0" smtClean="0"/>
            <a:t>fiction, drama, poetry</a:t>
          </a:r>
          <a:endParaRPr lang="en-US" sz="1900" dirty="0"/>
        </a:p>
      </dgm:t>
    </dgm:pt>
    <dgm:pt modelId="{4D63E67E-26A2-4E2B-B1D6-24EBBB8B67C2}" type="parTrans" cxnId="{DEA7C654-D5C6-4CF7-9540-CE688345C5FD}">
      <dgm:prSet/>
      <dgm:spPr/>
      <dgm:t>
        <a:bodyPr/>
        <a:lstStyle/>
        <a:p>
          <a:endParaRPr lang="en-US"/>
        </a:p>
      </dgm:t>
    </dgm:pt>
    <dgm:pt modelId="{81DD4EF3-8DBC-4054-A878-C620F73939DB}" type="sibTrans" cxnId="{DEA7C654-D5C6-4CF7-9540-CE688345C5FD}">
      <dgm:prSet/>
      <dgm:spPr/>
      <dgm:t>
        <a:bodyPr/>
        <a:lstStyle/>
        <a:p>
          <a:endParaRPr lang="en-US"/>
        </a:p>
      </dgm:t>
    </dgm:pt>
    <dgm:pt modelId="{D6AAA1BE-A045-41A4-A813-086419DD503B}">
      <dgm:prSet phldrT="[Text]" custT="1">
        <dgm:style>
          <a:lnRef idx="2">
            <a:schemeClr val="accent1"/>
          </a:lnRef>
          <a:fillRef idx="1">
            <a:schemeClr val="lt1"/>
          </a:fillRef>
          <a:effectRef idx="0">
            <a:schemeClr val="accent1"/>
          </a:effectRef>
          <a:fontRef idx="minor">
            <a:schemeClr val="dk1"/>
          </a:fontRef>
        </dgm:style>
      </dgm:prSet>
      <dgm:spPr>
        <a:solidFill>
          <a:schemeClr val="bg2"/>
        </a:solidFill>
      </dgm:spPr>
      <dgm:t>
        <a:bodyPr/>
        <a:lstStyle/>
        <a:p>
          <a:r>
            <a:rPr lang="en-US" sz="2400" dirty="0" smtClean="0"/>
            <a:t>Literary </a:t>
          </a:r>
          <a:r>
            <a:rPr lang="en-US" sz="1800" dirty="0" smtClean="0"/>
            <a:t>Nonfiction</a:t>
          </a:r>
          <a:endParaRPr lang="en-US" sz="2000" dirty="0"/>
        </a:p>
      </dgm:t>
    </dgm:pt>
    <dgm:pt modelId="{81B1AB2D-DC2F-4DC3-8954-B2EE89C36339}" type="parTrans" cxnId="{95930C1B-BBC0-453B-8DC1-058E95551981}">
      <dgm:prSet/>
      <dgm:spPr/>
      <dgm:t>
        <a:bodyPr/>
        <a:lstStyle/>
        <a:p>
          <a:endParaRPr lang="en-US"/>
        </a:p>
      </dgm:t>
    </dgm:pt>
    <dgm:pt modelId="{D4DE43A0-C51A-4DFD-B6C8-8CEF51F8B061}" type="sibTrans" cxnId="{95930C1B-BBC0-453B-8DC1-058E95551981}">
      <dgm:prSet/>
      <dgm:spPr/>
      <dgm:t>
        <a:bodyPr/>
        <a:lstStyle/>
        <a:p>
          <a:endParaRPr lang="en-US"/>
        </a:p>
      </dgm:t>
    </dgm:pt>
    <dgm:pt modelId="{407C9479-19F0-4307-87D8-20B0F7654531}">
      <dgm:prSet phldrT="[Text]">
        <dgm:style>
          <a:lnRef idx="2">
            <a:schemeClr val="accent1"/>
          </a:lnRef>
          <a:fillRef idx="1">
            <a:schemeClr val="lt1"/>
          </a:fillRef>
          <a:effectRef idx="0">
            <a:schemeClr val="accent1"/>
          </a:effectRef>
          <a:fontRef idx="minor">
            <a:schemeClr val="dk1"/>
          </a:fontRef>
        </dgm:style>
      </dgm:prSet>
      <dgm:spPr>
        <a:solidFill>
          <a:schemeClr val="bg2"/>
        </a:solidFill>
      </dgm:spPr>
      <dgm:t>
        <a:bodyPr/>
        <a:lstStyle/>
        <a:p>
          <a:r>
            <a:rPr lang="en-US" dirty="0" smtClean="0"/>
            <a:t>Social Studies, Science, Technical Subjects</a:t>
          </a:r>
          <a:endParaRPr lang="en-US" dirty="0"/>
        </a:p>
      </dgm:t>
    </dgm:pt>
    <dgm:pt modelId="{42EBD7C7-4280-47CF-8CF2-F076DB6D7A46}" type="parTrans" cxnId="{13777EEB-D62C-4006-AEB0-5C74FE364680}">
      <dgm:prSet/>
      <dgm:spPr/>
      <dgm:t>
        <a:bodyPr/>
        <a:lstStyle/>
        <a:p>
          <a:endParaRPr lang="en-US"/>
        </a:p>
      </dgm:t>
    </dgm:pt>
    <dgm:pt modelId="{78F467FA-6A20-492F-A853-268DBC61F8F1}" type="sibTrans" cxnId="{13777EEB-D62C-4006-AEB0-5C74FE364680}">
      <dgm:prSet/>
      <dgm:spPr/>
      <dgm:t>
        <a:bodyPr/>
        <a:lstStyle/>
        <a:p>
          <a:endParaRPr lang="en-US"/>
        </a:p>
      </dgm:t>
    </dgm:pt>
    <dgm:pt modelId="{ECD3662A-655B-4704-B84E-603C308C9C37}">
      <dgm:prSet phldrT="[Text]" custT="1">
        <dgm:style>
          <a:lnRef idx="2">
            <a:schemeClr val="accent1"/>
          </a:lnRef>
          <a:fillRef idx="1">
            <a:schemeClr val="lt1"/>
          </a:fillRef>
          <a:effectRef idx="0">
            <a:schemeClr val="accent1"/>
          </a:effectRef>
          <a:fontRef idx="minor">
            <a:schemeClr val="dk1"/>
          </a:fontRef>
        </dgm:style>
      </dgm:prSet>
      <dgm:spPr>
        <a:solidFill>
          <a:schemeClr val="bg2"/>
        </a:solidFill>
      </dgm:spPr>
      <dgm:t>
        <a:bodyPr/>
        <a:lstStyle/>
        <a:p>
          <a:r>
            <a:rPr lang="en-US" sz="3200" dirty="0" smtClean="0"/>
            <a:t>Other informational Text</a:t>
          </a:r>
          <a:endParaRPr lang="en-US" sz="3200" dirty="0"/>
        </a:p>
      </dgm:t>
    </dgm:pt>
    <dgm:pt modelId="{8819405D-E6B7-4288-A72E-5D17ADE41A18}" type="parTrans" cxnId="{B38E92A0-9F7F-4C0B-98DA-A10E357731CA}">
      <dgm:prSet/>
      <dgm:spPr/>
      <dgm:t>
        <a:bodyPr/>
        <a:lstStyle/>
        <a:p>
          <a:endParaRPr lang="en-US"/>
        </a:p>
      </dgm:t>
    </dgm:pt>
    <dgm:pt modelId="{FD297AB6-BF24-44FD-A2DE-D839A8945E87}" type="sibTrans" cxnId="{B38E92A0-9F7F-4C0B-98DA-A10E357731CA}">
      <dgm:prSet/>
      <dgm:spPr/>
      <dgm:t>
        <a:bodyPr/>
        <a:lstStyle/>
        <a:p>
          <a:endParaRPr lang="en-US"/>
        </a:p>
      </dgm:t>
    </dgm:pt>
    <dgm:pt modelId="{37DD3076-EA9A-4FAD-8E65-93F0671A02BA}" type="pres">
      <dgm:prSet presAssocID="{DAB8472C-D54F-4C22-96FA-92A02664EBEA}" presName="Name0" presStyleCnt="0">
        <dgm:presLayoutVars>
          <dgm:chPref val="1"/>
          <dgm:dir/>
          <dgm:animOne val="branch"/>
          <dgm:animLvl val="lvl"/>
          <dgm:resizeHandles/>
        </dgm:presLayoutVars>
      </dgm:prSet>
      <dgm:spPr/>
      <dgm:t>
        <a:bodyPr/>
        <a:lstStyle/>
        <a:p>
          <a:endParaRPr lang="en-US"/>
        </a:p>
      </dgm:t>
    </dgm:pt>
    <dgm:pt modelId="{166F8005-DDE9-490C-8E82-E8957A572ABD}" type="pres">
      <dgm:prSet presAssocID="{268FA191-ACC7-425E-A870-2022FDABA956}" presName="vertOne" presStyleCnt="0"/>
      <dgm:spPr/>
    </dgm:pt>
    <dgm:pt modelId="{AC4C5F07-3C30-4EBF-B8D4-6DD67A499DAF}" type="pres">
      <dgm:prSet presAssocID="{268FA191-ACC7-425E-A870-2022FDABA956}" presName="txOne" presStyleLbl="node0" presStyleIdx="0" presStyleCnt="1">
        <dgm:presLayoutVars>
          <dgm:chPref val="3"/>
        </dgm:presLayoutVars>
      </dgm:prSet>
      <dgm:spPr/>
      <dgm:t>
        <a:bodyPr/>
        <a:lstStyle/>
        <a:p>
          <a:endParaRPr lang="en-US"/>
        </a:p>
      </dgm:t>
    </dgm:pt>
    <dgm:pt modelId="{A41AF2B1-6DB0-4257-BAE5-B2C6342C5D0A}" type="pres">
      <dgm:prSet presAssocID="{268FA191-ACC7-425E-A870-2022FDABA956}" presName="parTransOne" presStyleCnt="0"/>
      <dgm:spPr/>
    </dgm:pt>
    <dgm:pt modelId="{22F7B2DC-C7E7-4345-81F8-51478E7B0DB7}" type="pres">
      <dgm:prSet presAssocID="{268FA191-ACC7-425E-A870-2022FDABA956}" presName="horzOne" presStyleCnt="0"/>
      <dgm:spPr/>
    </dgm:pt>
    <dgm:pt modelId="{710BE3C4-9A77-4777-ACDA-8C537D1D2D00}" type="pres">
      <dgm:prSet presAssocID="{FC5B586C-8FDE-4E2D-A841-DAD646DAF325}" presName="vertTwo" presStyleCnt="0"/>
      <dgm:spPr/>
    </dgm:pt>
    <dgm:pt modelId="{FB13F48D-1631-4EAA-A86D-A0BE41367306}" type="pres">
      <dgm:prSet presAssocID="{FC5B586C-8FDE-4E2D-A841-DAD646DAF325}" presName="txTwo" presStyleLbl="node2" presStyleIdx="0" presStyleCnt="2" custScaleX="77422">
        <dgm:presLayoutVars>
          <dgm:chPref val="3"/>
        </dgm:presLayoutVars>
      </dgm:prSet>
      <dgm:spPr/>
      <dgm:t>
        <a:bodyPr/>
        <a:lstStyle/>
        <a:p>
          <a:endParaRPr lang="en-US"/>
        </a:p>
      </dgm:t>
    </dgm:pt>
    <dgm:pt modelId="{5126E9F8-14EA-4497-BCDC-29D8C5FA2AC9}" type="pres">
      <dgm:prSet presAssocID="{FC5B586C-8FDE-4E2D-A841-DAD646DAF325}" presName="parTransTwo" presStyleCnt="0"/>
      <dgm:spPr/>
    </dgm:pt>
    <dgm:pt modelId="{A9396D3D-246D-48D2-89B2-868C381D951A}" type="pres">
      <dgm:prSet presAssocID="{FC5B586C-8FDE-4E2D-A841-DAD646DAF325}" presName="horzTwo" presStyleCnt="0"/>
      <dgm:spPr/>
    </dgm:pt>
    <dgm:pt modelId="{78BD7F25-726E-4AFF-BF6E-1DA6F9AFD76A}" type="pres">
      <dgm:prSet presAssocID="{37972AD6-BF2A-4980-A73E-0F1BF9792758}" presName="vertThree" presStyleCnt="0"/>
      <dgm:spPr/>
    </dgm:pt>
    <dgm:pt modelId="{B57ECEC5-E71D-4A80-B2EC-3A9800BCB728}" type="pres">
      <dgm:prSet presAssocID="{37972AD6-BF2A-4980-A73E-0F1BF9792758}" presName="txThree" presStyleLbl="node3" presStyleIdx="0" presStyleCnt="3" custScaleX="42357">
        <dgm:presLayoutVars>
          <dgm:chPref val="3"/>
        </dgm:presLayoutVars>
      </dgm:prSet>
      <dgm:spPr/>
      <dgm:t>
        <a:bodyPr/>
        <a:lstStyle/>
        <a:p>
          <a:endParaRPr lang="en-US"/>
        </a:p>
      </dgm:t>
    </dgm:pt>
    <dgm:pt modelId="{43D1D059-8C38-4649-AEAF-705704AA3498}" type="pres">
      <dgm:prSet presAssocID="{37972AD6-BF2A-4980-A73E-0F1BF9792758}" presName="horzThree" presStyleCnt="0"/>
      <dgm:spPr/>
    </dgm:pt>
    <dgm:pt modelId="{A1911AF1-C90F-44E5-93BC-3B39C859B13E}" type="pres">
      <dgm:prSet presAssocID="{81DD4EF3-8DBC-4054-A878-C620F73939DB}" presName="sibSpaceThree" presStyleCnt="0"/>
      <dgm:spPr/>
    </dgm:pt>
    <dgm:pt modelId="{6C6B51BB-37A6-4265-ADBA-EF5C894AD838}" type="pres">
      <dgm:prSet presAssocID="{D6AAA1BE-A045-41A4-A813-086419DD503B}" presName="vertThree" presStyleCnt="0"/>
      <dgm:spPr/>
    </dgm:pt>
    <dgm:pt modelId="{A1A738BE-2F77-4B5D-8F5E-4D36E89F0C65}" type="pres">
      <dgm:prSet presAssocID="{D6AAA1BE-A045-41A4-A813-086419DD503B}" presName="txThree" presStyleLbl="node3" presStyleIdx="1" presStyleCnt="3" custScaleX="30423">
        <dgm:presLayoutVars>
          <dgm:chPref val="3"/>
        </dgm:presLayoutVars>
      </dgm:prSet>
      <dgm:spPr/>
      <dgm:t>
        <a:bodyPr/>
        <a:lstStyle/>
        <a:p>
          <a:endParaRPr lang="en-US"/>
        </a:p>
      </dgm:t>
    </dgm:pt>
    <dgm:pt modelId="{3F9485EE-CCCD-47BB-82D6-0001AD3D79AF}" type="pres">
      <dgm:prSet presAssocID="{D6AAA1BE-A045-41A4-A813-086419DD503B}" presName="horzThree" presStyleCnt="0"/>
      <dgm:spPr/>
    </dgm:pt>
    <dgm:pt modelId="{F3286ED1-DE42-4782-90FC-AF89BA31F372}" type="pres">
      <dgm:prSet presAssocID="{570C2F59-3E30-41B9-A38C-C6D081A12BBB}" presName="sibSpaceTwo" presStyleCnt="0"/>
      <dgm:spPr/>
    </dgm:pt>
    <dgm:pt modelId="{7A348E58-814E-4016-81B7-EAE343361608}" type="pres">
      <dgm:prSet presAssocID="{407C9479-19F0-4307-87D8-20B0F7654531}" presName="vertTwo" presStyleCnt="0"/>
      <dgm:spPr/>
    </dgm:pt>
    <dgm:pt modelId="{4F3693E7-4950-4C0A-BFD7-227877088053}" type="pres">
      <dgm:prSet presAssocID="{407C9479-19F0-4307-87D8-20B0F7654531}" presName="txTwo" presStyleLbl="node2" presStyleIdx="1" presStyleCnt="2">
        <dgm:presLayoutVars>
          <dgm:chPref val="3"/>
        </dgm:presLayoutVars>
      </dgm:prSet>
      <dgm:spPr/>
      <dgm:t>
        <a:bodyPr/>
        <a:lstStyle/>
        <a:p>
          <a:endParaRPr lang="en-US"/>
        </a:p>
      </dgm:t>
    </dgm:pt>
    <dgm:pt modelId="{684E1B69-C838-495E-A10C-59180B4429DA}" type="pres">
      <dgm:prSet presAssocID="{407C9479-19F0-4307-87D8-20B0F7654531}" presName="parTransTwo" presStyleCnt="0"/>
      <dgm:spPr/>
    </dgm:pt>
    <dgm:pt modelId="{FEE1526C-AD15-42FD-A886-1C3A74E2B600}" type="pres">
      <dgm:prSet presAssocID="{407C9479-19F0-4307-87D8-20B0F7654531}" presName="horzTwo" presStyleCnt="0"/>
      <dgm:spPr/>
    </dgm:pt>
    <dgm:pt modelId="{6AFAB87C-9B3A-44E9-8673-69D8F6601A75}" type="pres">
      <dgm:prSet presAssocID="{ECD3662A-655B-4704-B84E-603C308C9C37}" presName="vertThree" presStyleCnt="0"/>
      <dgm:spPr/>
    </dgm:pt>
    <dgm:pt modelId="{07E6FAB5-919F-4FC5-8A11-C4D60C09C110}" type="pres">
      <dgm:prSet presAssocID="{ECD3662A-655B-4704-B84E-603C308C9C37}" presName="txThree" presStyleLbl="node3" presStyleIdx="2" presStyleCnt="3">
        <dgm:presLayoutVars>
          <dgm:chPref val="3"/>
        </dgm:presLayoutVars>
      </dgm:prSet>
      <dgm:spPr/>
      <dgm:t>
        <a:bodyPr/>
        <a:lstStyle/>
        <a:p>
          <a:endParaRPr lang="en-US"/>
        </a:p>
      </dgm:t>
    </dgm:pt>
    <dgm:pt modelId="{6F66FF66-6989-4475-87D1-6F53DBEB4180}" type="pres">
      <dgm:prSet presAssocID="{ECD3662A-655B-4704-B84E-603C308C9C37}" presName="horzThree" presStyleCnt="0"/>
      <dgm:spPr/>
    </dgm:pt>
  </dgm:ptLst>
  <dgm:cxnLst>
    <dgm:cxn modelId="{95930C1B-BBC0-453B-8DC1-058E95551981}" srcId="{FC5B586C-8FDE-4E2D-A841-DAD646DAF325}" destId="{D6AAA1BE-A045-41A4-A813-086419DD503B}" srcOrd="1" destOrd="0" parTransId="{81B1AB2D-DC2F-4DC3-8954-B2EE89C36339}" sibTransId="{D4DE43A0-C51A-4DFD-B6C8-8CEF51F8B061}"/>
    <dgm:cxn modelId="{D5A0BDC5-162A-4AE5-B930-E7BAFACD7956}" type="presOf" srcId="{D6AAA1BE-A045-41A4-A813-086419DD503B}" destId="{A1A738BE-2F77-4B5D-8F5E-4D36E89F0C65}" srcOrd="0" destOrd="0" presId="urn:microsoft.com/office/officeart/2005/8/layout/hierarchy4"/>
    <dgm:cxn modelId="{E3A0928C-1C6F-4F56-8C98-00B3AC751ABC}" srcId="{268FA191-ACC7-425E-A870-2022FDABA956}" destId="{FC5B586C-8FDE-4E2D-A841-DAD646DAF325}" srcOrd="0" destOrd="0" parTransId="{8EBF6D96-3B01-4399-ABB2-F427AF577D69}" sibTransId="{570C2F59-3E30-41B9-A38C-C6D081A12BBB}"/>
    <dgm:cxn modelId="{13777EEB-D62C-4006-AEB0-5C74FE364680}" srcId="{268FA191-ACC7-425E-A870-2022FDABA956}" destId="{407C9479-19F0-4307-87D8-20B0F7654531}" srcOrd="1" destOrd="0" parTransId="{42EBD7C7-4280-47CF-8CF2-F076DB6D7A46}" sibTransId="{78F467FA-6A20-492F-A853-268DBC61F8F1}"/>
    <dgm:cxn modelId="{D6426DAC-40EF-4D4E-A150-DFCF7A8F0C7A}" type="presOf" srcId="{ECD3662A-655B-4704-B84E-603C308C9C37}" destId="{07E6FAB5-919F-4FC5-8A11-C4D60C09C110}" srcOrd="0" destOrd="0" presId="urn:microsoft.com/office/officeart/2005/8/layout/hierarchy4"/>
    <dgm:cxn modelId="{06D96D68-2594-4F76-8F14-0F701E42AEFF}" type="presOf" srcId="{DAB8472C-D54F-4C22-96FA-92A02664EBEA}" destId="{37DD3076-EA9A-4FAD-8E65-93F0671A02BA}" srcOrd="0" destOrd="0" presId="urn:microsoft.com/office/officeart/2005/8/layout/hierarchy4"/>
    <dgm:cxn modelId="{88EA8404-80F2-429C-9C71-4509316A9F59}" type="presOf" srcId="{FC5B586C-8FDE-4E2D-A841-DAD646DAF325}" destId="{FB13F48D-1631-4EAA-A86D-A0BE41367306}" srcOrd="0" destOrd="0" presId="urn:microsoft.com/office/officeart/2005/8/layout/hierarchy4"/>
    <dgm:cxn modelId="{989C9A65-2238-4CC1-AD29-7EA8C4218AF3}" type="presOf" srcId="{407C9479-19F0-4307-87D8-20B0F7654531}" destId="{4F3693E7-4950-4C0A-BFD7-227877088053}" srcOrd="0" destOrd="0" presId="urn:microsoft.com/office/officeart/2005/8/layout/hierarchy4"/>
    <dgm:cxn modelId="{BC804C05-3FEE-416C-8AE9-EE128F8EEA72}" type="presOf" srcId="{37972AD6-BF2A-4980-A73E-0F1BF9792758}" destId="{B57ECEC5-E71D-4A80-B2EC-3A9800BCB728}" srcOrd="0" destOrd="0" presId="urn:microsoft.com/office/officeart/2005/8/layout/hierarchy4"/>
    <dgm:cxn modelId="{499ADBD8-A611-42ED-9AE2-DFE400AF025E}" type="presOf" srcId="{268FA191-ACC7-425E-A870-2022FDABA956}" destId="{AC4C5F07-3C30-4EBF-B8D4-6DD67A499DAF}" srcOrd="0" destOrd="0" presId="urn:microsoft.com/office/officeart/2005/8/layout/hierarchy4"/>
    <dgm:cxn modelId="{859F3862-CB73-4B73-8A50-E29C7E6D8088}" srcId="{DAB8472C-D54F-4C22-96FA-92A02664EBEA}" destId="{268FA191-ACC7-425E-A870-2022FDABA956}" srcOrd="0" destOrd="0" parTransId="{FC5A3333-EB75-41C2-A1D1-B249D86ACDB8}" sibTransId="{A35F719F-1AB4-45B4-A575-5A6B2638B084}"/>
    <dgm:cxn modelId="{B38E92A0-9F7F-4C0B-98DA-A10E357731CA}" srcId="{407C9479-19F0-4307-87D8-20B0F7654531}" destId="{ECD3662A-655B-4704-B84E-603C308C9C37}" srcOrd="0" destOrd="0" parTransId="{8819405D-E6B7-4288-A72E-5D17ADE41A18}" sibTransId="{FD297AB6-BF24-44FD-A2DE-D839A8945E87}"/>
    <dgm:cxn modelId="{DEA7C654-D5C6-4CF7-9540-CE688345C5FD}" srcId="{FC5B586C-8FDE-4E2D-A841-DAD646DAF325}" destId="{37972AD6-BF2A-4980-A73E-0F1BF9792758}" srcOrd="0" destOrd="0" parTransId="{4D63E67E-26A2-4E2B-B1D6-24EBBB8B67C2}" sibTransId="{81DD4EF3-8DBC-4054-A878-C620F73939DB}"/>
    <dgm:cxn modelId="{DF3B6452-4AD0-4152-8CC2-C76173B2F7C8}" type="presParOf" srcId="{37DD3076-EA9A-4FAD-8E65-93F0671A02BA}" destId="{166F8005-DDE9-490C-8E82-E8957A572ABD}" srcOrd="0" destOrd="0" presId="urn:microsoft.com/office/officeart/2005/8/layout/hierarchy4"/>
    <dgm:cxn modelId="{6682DEF7-EF2D-46FD-99F7-96AAB52D2F43}" type="presParOf" srcId="{166F8005-DDE9-490C-8E82-E8957A572ABD}" destId="{AC4C5F07-3C30-4EBF-B8D4-6DD67A499DAF}" srcOrd="0" destOrd="0" presId="urn:microsoft.com/office/officeart/2005/8/layout/hierarchy4"/>
    <dgm:cxn modelId="{01994829-ED50-4C5E-9AB3-31D0F1308C40}" type="presParOf" srcId="{166F8005-DDE9-490C-8E82-E8957A572ABD}" destId="{A41AF2B1-6DB0-4257-BAE5-B2C6342C5D0A}" srcOrd="1" destOrd="0" presId="urn:microsoft.com/office/officeart/2005/8/layout/hierarchy4"/>
    <dgm:cxn modelId="{F3C3C121-2D4F-471B-86C0-D44C0CE2D928}" type="presParOf" srcId="{166F8005-DDE9-490C-8E82-E8957A572ABD}" destId="{22F7B2DC-C7E7-4345-81F8-51478E7B0DB7}" srcOrd="2" destOrd="0" presId="urn:microsoft.com/office/officeart/2005/8/layout/hierarchy4"/>
    <dgm:cxn modelId="{17B1F98C-53BC-4D9D-8774-CAEB64D39B40}" type="presParOf" srcId="{22F7B2DC-C7E7-4345-81F8-51478E7B0DB7}" destId="{710BE3C4-9A77-4777-ACDA-8C537D1D2D00}" srcOrd="0" destOrd="0" presId="urn:microsoft.com/office/officeart/2005/8/layout/hierarchy4"/>
    <dgm:cxn modelId="{7EBA0CF8-8980-4BE4-B371-C07FB4E6F206}" type="presParOf" srcId="{710BE3C4-9A77-4777-ACDA-8C537D1D2D00}" destId="{FB13F48D-1631-4EAA-A86D-A0BE41367306}" srcOrd="0" destOrd="0" presId="urn:microsoft.com/office/officeart/2005/8/layout/hierarchy4"/>
    <dgm:cxn modelId="{7617FC52-A961-4C62-9B37-8719EA9092E5}" type="presParOf" srcId="{710BE3C4-9A77-4777-ACDA-8C537D1D2D00}" destId="{5126E9F8-14EA-4497-BCDC-29D8C5FA2AC9}" srcOrd="1" destOrd="0" presId="urn:microsoft.com/office/officeart/2005/8/layout/hierarchy4"/>
    <dgm:cxn modelId="{1119D7B8-88F5-443C-9660-999EE0D12487}" type="presParOf" srcId="{710BE3C4-9A77-4777-ACDA-8C537D1D2D00}" destId="{A9396D3D-246D-48D2-89B2-868C381D951A}" srcOrd="2" destOrd="0" presId="urn:microsoft.com/office/officeart/2005/8/layout/hierarchy4"/>
    <dgm:cxn modelId="{30A58171-9527-43F6-BA08-A9D4B8DCCF54}" type="presParOf" srcId="{A9396D3D-246D-48D2-89B2-868C381D951A}" destId="{78BD7F25-726E-4AFF-BF6E-1DA6F9AFD76A}" srcOrd="0" destOrd="0" presId="urn:microsoft.com/office/officeart/2005/8/layout/hierarchy4"/>
    <dgm:cxn modelId="{291A34C8-8D69-40A1-87D1-D39278ADD7DB}" type="presParOf" srcId="{78BD7F25-726E-4AFF-BF6E-1DA6F9AFD76A}" destId="{B57ECEC5-E71D-4A80-B2EC-3A9800BCB728}" srcOrd="0" destOrd="0" presId="urn:microsoft.com/office/officeart/2005/8/layout/hierarchy4"/>
    <dgm:cxn modelId="{23AA3E29-0313-46E3-8E00-751A3A5E9A1D}" type="presParOf" srcId="{78BD7F25-726E-4AFF-BF6E-1DA6F9AFD76A}" destId="{43D1D059-8C38-4649-AEAF-705704AA3498}" srcOrd="1" destOrd="0" presId="urn:microsoft.com/office/officeart/2005/8/layout/hierarchy4"/>
    <dgm:cxn modelId="{D1E07791-0200-4876-A911-6FCB8CCB5443}" type="presParOf" srcId="{A9396D3D-246D-48D2-89B2-868C381D951A}" destId="{A1911AF1-C90F-44E5-93BC-3B39C859B13E}" srcOrd="1" destOrd="0" presId="urn:microsoft.com/office/officeart/2005/8/layout/hierarchy4"/>
    <dgm:cxn modelId="{21F16E8A-6F3C-43DD-96CA-379328F3A1BA}" type="presParOf" srcId="{A9396D3D-246D-48D2-89B2-868C381D951A}" destId="{6C6B51BB-37A6-4265-ADBA-EF5C894AD838}" srcOrd="2" destOrd="0" presId="urn:microsoft.com/office/officeart/2005/8/layout/hierarchy4"/>
    <dgm:cxn modelId="{CF8DBEB1-58AA-41B0-927C-982A668A64B9}" type="presParOf" srcId="{6C6B51BB-37A6-4265-ADBA-EF5C894AD838}" destId="{A1A738BE-2F77-4B5D-8F5E-4D36E89F0C65}" srcOrd="0" destOrd="0" presId="urn:microsoft.com/office/officeart/2005/8/layout/hierarchy4"/>
    <dgm:cxn modelId="{AB40AD73-20E8-4C62-81D2-B7FF0C5C88D9}" type="presParOf" srcId="{6C6B51BB-37A6-4265-ADBA-EF5C894AD838}" destId="{3F9485EE-CCCD-47BB-82D6-0001AD3D79AF}" srcOrd="1" destOrd="0" presId="urn:microsoft.com/office/officeart/2005/8/layout/hierarchy4"/>
    <dgm:cxn modelId="{CF3206CD-D4F7-48D9-B620-2E3FBDA622D6}" type="presParOf" srcId="{22F7B2DC-C7E7-4345-81F8-51478E7B0DB7}" destId="{F3286ED1-DE42-4782-90FC-AF89BA31F372}" srcOrd="1" destOrd="0" presId="urn:microsoft.com/office/officeart/2005/8/layout/hierarchy4"/>
    <dgm:cxn modelId="{0BEF26A3-5ACA-4A27-AFB1-926D2D457DAE}" type="presParOf" srcId="{22F7B2DC-C7E7-4345-81F8-51478E7B0DB7}" destId="{7A348E58-814E-4016-81B7-EAE343361608}" srcOrd="2" destOrd="0" presId="urn:microsoft.com/office/officeart/2005/8/layout/hierarchy4"/>
    <dgm:cxn modelId="{063E2CD8-0FA4-432F-B850-2262AF339B08}" type="presParOf" srcId="{7A348E58-814E-4016-81B7-EAE343361608}" destId="{4F3693E7-4950-4C0A-BFD7-227877088053}" srcOrd="0" destOrd="0" presId="urn:microsoft.com/office/officeart/2005/8/layout/hierarchy4"/>
    <dgm:cxn modelId="{5B90F942-F1CC-479F-98AB-ADCB752F8521}" type="presParOf" srcId="{7A348E58-814E-4016-81B7-EAE343361608}" destId="{684E1B69-C838-495E-A10C-59180B4429DA}" srcOrd="1" destOrd="0" presId="urn:microsoft.com/office/officeart/2005/8/layout/hierarchy4"/>
    <dgm:cxn modelId="{4943A399-CF6F-4159-814E-DA4EF171902C}" type="presParOf" srcId="{7A348E58-814E-4016-81B7-EAE343361608}" destId="{FEE1526C-AD15-42FD-A886-1C3A74E2B600}" srcOrd="2" destOrd="0" presId="urn:microsoft.com/office/officeart/2005/8/layout/hierarchy4"/>
    <dgm:cxn modelId="{31FE0F8E-CA6F-4B16-BB11-814CDEC2B0CB}" type="presParOf" srcId="{FEE1526C-AD15-42FD-A886-1C3A74E2B600}" destId="{6AFAB87C-9B3A-44E9-8673-69D8F6601A75}" srcOrd="0" destOrd="0" presId="urn:microsoft.com/office/officeart/2005/8/layout/hierarchy4"/>
    <dgm:cxn modelId="{65245E64-686A-46CB-B04D-D68CA89BB45F}" type="presParOf" srcId="{6AFAB87C-9B3A-44E9-8673-69D8F6601A75}" destId="{07E6FAB5-919F-4FC5-8A11-C4D60C09C110}" srcOrd="0" destOrd="0" presId="urn:microsoft.com/office/officeart/2005/8/layout/hierarchy4"/>
    <dgm:cxn modelId="{21DE97EC-4EB5-4C98-A09E-5CF49AE74EA1}" type="presParOf" srcId="{6AFAB87C-9B3A-44E9-8673-69D8F6601A75}" destId="{6F66FF66-6989-4475-87D1-6F53DBEB4180}"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AC8EDD8-ABA2-3E4F-B2AE-F26B91DE3089}" type="doc">
      <dgm:prSet loTypeId="urn:microsoft.com/office/officeart/2005/8/layout/pyramid3" loCatId="" qsTypeId="urn:microsoft.com/office/officeart/2005/8/quickstyle/simple4" qsCatId="simple" csTypeId="urn:microsoft.com/office/officeart/2005/8/colors/colorful3" csCatId="colorful" phldr="1"/>
      <dgm:spPr/>
    </dgm:pt>
    <dgm:pt modelId="{7987A7B9-E6C8-F940-A17B-51B9B418D2C5}">
      <dgm:prSet phldrT="[Text]"/>
      <dgm:spPr/>
      <dgm:t>
        <a:bodyPr/>
        <a:lstStyle/>
        <a:p>
          <a:r>
            <a:rPr lang="en-US" dirty="0"/>
            <a:t>Level I support: Near college-ready (student option: take </a:t>
          </a:r>
          <a:r>
            <a:rPr lang="en-US" dirty="0" smtClean="0"/>
            <a:t>review course</a:t>
          </a:r>
          <a:r>
            <a:rPr lang="en-US" dirty="0"/>
            <a:t>, take college-level coursework with tailored lab support &amp; "just-in-time remediation")</a:t>
          </a:r>
        </a:p>
      </dgm:t>
    </dgm:pt>
    <dgm:pt modelId="{31E4092A-35D4-CF48-8D52-4AA8E8BE8B56}" type="parTrans" cxnId="{95B0C227-E6AA-EC43-93B7-E4C4A73CF0E0}">
      <dgm:prSet/>
      <dgm:spPr/>
      <dgm:t>
        <a:bodyPr/>
        <a:lstStyle/>
        <a:p>
          <a:endParaRPr lang="en-US"/>
        </a:p>
      </dgm:t>
    </dgm:pt>
    <dgm:pt modelId="{781FB1E9-E3D7-4841-A1E8-9979C01E9D38}" type="sibTrans" cxnId="{95B0C227-E6AA-EC43-93B7-E4C4A73CF0E0}">
      <dgm:prSet/>
      <dgm:spPr/>
      <dgm:t>
        <a:bodyPr/>
        <a:lstStyle/>
        <a:p>
          <a:endParaRPr lang="en-US"/>
        </a:p>
      </dgm:t>
    </dgm:pt>
    <dgm:pt modelId="{25A125FA-7BC6-174B-992C-8D8AE344555A}">
      <dgm:prSet phldrT="[Text]"/>
      <dgm:spPr/>
      <dgm:t>
        <a:bodyPr/>
        <a:lstStyle/>
        <a:p>
          <a:r>
            <a:rPr lang="en-US"/>
            <a:t>Level II support: precollege coursework/modules + recommended resources </a:t>
          </a:r>
        </a:p>
      </dgm:t>
    </dgm:pt>
    <dgm:pt modelId="{C16631B6-37A7-114B-987B-1C94B0098075}" type="parTrans" cxnId="{2FAF504D-52A9-A843-98B0-13AAD73BEFB3}">
      <dgm:prSet/>
      <dgm:spPr/>
      <dgm:t>
        <a:bodyPr/>
        <a:lstStyle/>
        <a:p>
          <a:endParaRPr lang="en-US"/>
        </a:p>
      </dgm:t>
    </dgm:pt>
    <dgm:pt modelId="{00C1AF2D-6F7E-EF48-9742-F00C4EFADBF3}" type="sibTrans" cxnId="{2FAF504D-52A9-A843-98B0-13AAD73BEFB3}">
      <dgm:prSet/>
      <dgm:spPr/>
      <dgm:t>
        <a:bodyPr/>
        <a:lstStyle/>
        <a:p>
          <a:endParaRPr lang="en-US"/>
        </a:p>
      </dgm:t>
    </dgm:pt>
    <dgm:pt modelId="{CFD3BABC-B68A-CA4F-A38E-844B660D2E55}">
      <dgm:prSet phldrT="[Text]"/>
      <dgm:spPr>
        <a:solidFill>
          <a:schemeClr val="accent5">
            <a:lumMod val="60000"/>
            <a:lumOff val="40000"/>
          </a:schemeClr>
        </a:solidFill>
      </dgm:spPr>
      <dgm:t>
        <a:bodyPr/>
        <a:lstStyle/>
        <a:p>
          <a:r>
            <a:rPr lang="en-US"/>
            <a:t>Level III support: precollege coursework + required lab, study skills help</a:t>
          </a:r>
        </a:p>
      </dgm:t>
    </dgm:pt>
    <dgm:pt modelId="{019590B0-CD4A-0049-8B93-0E9B04F8DA35}" type="parTrans" cxnId="{5BB02C39-E4C9-FB4B-80DE-18E716D287D9}">
      <dgm:prSet/>
      <dgm:spPr/>
      <dgm:t>
        <a:bodyPr/>
        <a:lstStyle/>
        <a:p>
          <a:endParaRPr lang="en-US"/>
        </a:p>
      </dgm:t>
    </dgm:pt>
    <dgm:pt modelId="{2A8253E8-C013-A547-99BF-F086E31B5D34}" type="sibTrans" cxnId="{5BB02C39-E4C9-FB4B-80DE-18E716D287D9}">
      <dgm:prSet/>
      <dgm:spPr/>
      <dgm:t>
        <a:bodyPr/>
        <a:lstStyle/>
        <a:p>
          <a:endParaRPr lang="en-US"/>
        </a:p>
      </dgm:t>
    </dgm:pt>
    <dgm:pt modelId="{E3F67339-73C9-614C-8792-5DB67E1D6D95}" type="pres">
      <dgm:prSet presAssocID="{2AC8EDD8-ABA2-3E4F-B2AE-F26B91DE3089}" presName="Name0" presStyleCnt="0">
        <dgm:presLayoutVars>
          <dgm:dir/>
          <dgm:animLvl val="lvl"/>
          <dgm:resizeHandles val="exact"/>
        </dgm:presLayoutVars>
      </dgm:prSet>
      <dgm:spPr/>
    </dgm:pt>
    <dgm:pt modelId="{52F824E2-C7B9-704D-B438-50020D4AEBE1}" type="pres">
      <dgm:prSet presAssocID="{7987A7B9-E6C8-F940-A17B-51B9B418D2C5}" presName="Name8" presStyleCnt="0"/>
      <dgm:spPr/>
    </dgm:pt>
    <dgm:pt modelId="{857F95C1-26F1-224C-86F1-BE51696AEF36}" type="pres">
      <dgm:prSet presAssocID="{7987A7B9-E6C8-F940-A17B-51B9B418D2C5}" presName="level" presStyleLbl="node1" presStyleIdx="0" presStyleCnt="3" custScaleY="100000">
        <dgm:presLayoutVars>
          <dgm:chMax val="1"/>
          <dgm:bulletEnabled val="1"/>
        </dgm:presLayoutVars>
      </dgm:prSet>
      <dgm:spPr/>
      <dgm:t>
        <a:bodyPr/>
        <a:lstStyle/>
        <a:p>
          <a:endParaRPr lang="en-US"/>
        </a:p>
      </dgm:t>
    </dgm:pt>
    <dgm:pt modelId="{9FEC5770-5A7D-5F4A-949A-FE5EEB1F6211}" type="pres">
      <dgm:prSet presAssocID="{7987A7B9-E6C8-F940-A17B-51B9B418D2C5}" presName="levelTx" presStyleLbl="revTx" presStyleIdx="0" presStyleCnt="0">
        <dgm:presLayoutVars>
          <dgm:chMax val="1"/>
          <dgm:bulletEnabled val="1"/>
        </dgm:presLayoutVars>
      </dgm:prSet>
      <dgm:spPr/>
      <dgm:t>
        <a:bodyPr/>
        <a:lstStyle/>
        <a:p>
          <a:endParaRPr lang="en-US"/>
        </a:p>
      </dgm:t>
    </dgm:pt>
    <dgm:pt modelId="{237EC31F-ECD5-0941-9532-77E174D999ED}" type="pres">
      <dgm:prSet presAssocID="{25A125FA-7BC6-174B-992C-8D8AE344555A}" presName="Name8" presStyleCnt="0"/>
      <dgm:spPr/>
    </dgm:pt>
    <dgm:pt modelId="{7551908F-01C0-7246-A4A8-9F97F59D5538}" type="pres">
      <dgm:prSet presAssocID="{25A125FA-7BC6-174B-992C-8D8AE344555A}" presName="level" presStyleLbl="node1" presStyleIdx="1" presStyleCnt="3" custScaleY="91275">
        <dgm:presLayoutVars>
          <dgm:chMax val="1"/>
          <dgm:bulletEnabled val="1"/>
        </dgm:presLayoutVars>
      </dgm:prSet>
      <dgm:spPr/>
      <dgm:t>
        <a:bodyPr/>
        <a:lstStyle/>
        <a:p>
          <a:endParaRPr lang="en-US"/>
        </a:p>
      </dgm:t>
    </dgm:pt>
    <dgm:pt modelId="{86E9C364-454B-3548-96F5-DD553A4D9303}" type="pres">
      <dgm:prSet presAssocID="{25A125FA-7BC6-174B-992C-8D8AE344555A}" presName="levelTx" presStyleLbl="revTx" presStyleIdx="0" presStyleCnt="0">
        <dgm:presLayoutVars>
          <dgm:chMax val="1"/>
          <dgm:bulletEnabled val="1"/>
        </dgm:presLayoutVars>
      </dgm:prSet>
      <dgm:spPr/>
      <dgm:t>
        <a:bodyPr/>
        <a:lstStyle/>
        <a:p>
          <a:endParaRPr lang="en-US"/>
        </a:p>
      </dgm:t>
    </dgm:pt>
    <dgm:pt modelId="{E8880C3A-9C9A-A84D-BA5F-EA569D48456D}" type="pres">
      <dgm:prSet presAssocID="{CFD3BABC-B68A-CA4F-A38E-844B660D2E55}" presName="Name8" presStyleCnt="0"/>
      <dgm:spPr/>
    </dgm:pt>
    <dgm:pt modelId="{E4243901-9357-A64D-A415-693B01760EB3}" type="pres">
      <dgm:prSet presAssocID="{CFD3BABC-B68A-CA4F-A38E-844B660D2E55}" presName="level" presStyleLbl="node1" presStyleIdx="2" presStyleCnt="3" custScaleY="102120">
        <dgm:presLayoutVars>
          <dgm:chMax val="1"/>
          <dgm:bulletEnabled val="1"/>
        </dgm:presLayoutVars>
      </dgm:prSet>
      <dgm:spPr/>
      <dgm:t>
        <a:bodyPr/>
        <a:lstStyle/>
        <a:p>
          <a:endParaRPr lang="en-US"/>
        </a:p>
      </dgm:t>
    </dgm:pt>
    <dgm:pt modelId="{242D5A05-7F6F-834C-968B-F672D514C8A7}" type="pres">
      <dgm:prSet presAssocID="{CFD3BABC-B68A-CA4F-A38E-844B660D2E55}" presName="levelTx" presStyleLbl="revTx" presStyleIdx="0" presStyleCnt="0">
        <dgm:presLayoutVars>
          <dgm:chMax val="1"/>
          <dgm:bulletEnabled val="1"/>
        </dgm:presLayoutVars>
      </dgm:prSet>
      <dgm:spPr/>
      <dgm:t>
        <a:bodyPr/>
        <a:lstStyle/>
        <a:p>
          <a:endParaRPr lang="en-US"/>
        </a:p>
      </dgm:t>
    </dgm:pt>
  </dgm:ptLst>
  <dgm:cxnLst>
    <dgm:cxn modelId="{27314E43-F307-4F23-99FA-D3C92BE5A9F4}" type="presOf" srcId="{25A125FA-7BC6-174B-992C-8D8AE344555A}" destId="{86E9C364-454B-3548-96F5-DD553A4D9303}" srcOrd="1" destOrd="0" presId="urn:microsoft.com/office/officeart/2005/8/layout/pyramid3"/>
    <dgm:cxn modelId="{0DFF800B-07AA-443D-89E3-44E8235A8034}" type="presOf" srcId="{7987A7B9-E6C8-F940-A17B-51B9B418D2C5}" destId="{9FEC5770-5A7D-5F4A-949A-FE5EEB1F6211}" srcOrd="1" destOrd="0" presId="urn:microsoft.com/office/officeart/2005/8/layout/pyramid3"/>
    <dgm:cxn modelId="{2FAF504D-52A9-A843-98B0-13AAD73BEFB3}" srcId="{2AC8EDD8-ABA2-3E4F-B2AE-F26B91DE3089}" destId="{25A125FA-7BC6-174B-992C-8D8AE344555A}" srcOrd="1" destOrd="0" parTransId="{C16631B6-37A7-114B-987B-1C94B0098075}" sibTransId="{00C1AF2D-6F7E-EF48-9742-F00C4EFADBF3}"/>
    <dgm:cxn modelId="{95B0C227-E6AA-EC43-93B7-E4C4A73CF0E0}" srcId="{2AC8EDD8-ABA2-3E4F-B2AE-F26B91DE3089}" destId="{7987A7B9-E6C8-F940-A17B-51B9B418D2C5}" srcOrd="0" destOrd="0" parTransId="{31E4092A-35D4-CF48-8D52-4AA8E8BE8B56}" sibTransId="{781FB1E9-E3D7-4841-A1E8-9979C01E9D38}"/>
    <dgm:cxn modelId="{C4DFB046-482D-4AF6-982E-BFA935A0BB21}" type="presOf" srcId="{CFD3BABC-B68A-CA4F-A38E-844B660D2E55}" destId="{E4243901-9357-A64D-A415-693B01760EB3}" srcOrd="0" destOrd="0" presId="urn:microsoft.com/office/officeart/2005/8/layout/pyramid3"/>
    <dgm:cxn modelId="{0D19247A-CD05-4668-9FF2-62CA27B5EED6}" type="presOf" srcId="{25A125FA-7BC6-174B-992C-8D8AE344555A}" destId="{7551908F-01C0-7246-A4A8-9F97F59D5538}" srcOrd="0" destOrd="0" presId="urn:microsoft.com/office/officeart/2005/8/layout/pyramid3"/>
    <dgm:cxn modelId="{9364A93C-C73B-4904-B3F2-258295C3AE8E}" type="presOf" srcId="{CFD3BABC-B68A-CA4F-A38E-844B660D2E55}" destId="{242D5A05-7F6F-834C-968B-F672D514C8A7}" srcOrd="1" destOrd="0" presId="urn:microsoft.com/office/officeart/2005/8/layout/pyramid3"/>
    <dgm:cxn modelId="{5BB02C39-E4C9-FB4B-80DE-18E716D287D9}" srcId="{2AC8EDD8-ABA2-3E4F-B2AE-F26B91DE3089}" destId="{CFD3BABC-B68A-CA4F-A38E-844B660D2E55}" srcOrd="2" destOrd="0" parTransId="{019590B0-CD4A-0049-8B93-0E9B04F8DA35}" sibTransId="{2A8253E8-C013-A547-99BF-F086E31B5D34}"/>
    <dgm:cxn modelId="{444A668A-3A54-4AAC-A322-4D58DD450EC4}" type="presOf" srcId="{7987A7B9-E6C8-F940-A17B-51B9B418D2C5}" destId="{857F95C1-26F1-224C-86F1-BE51696AEF36}" srcOrd="0" destOrd="0" presId="urn:microsoft.com/office/officeart/2005/8/layout/pyramid3"/>
    <dgm:cxn modelId="{0C53D27C-B0DE-46C1-B9F5-DA74C6FF3C03}" type="presOf" srcId="{2AC8EDD8-ABA2-3E4F-B2AE-F26B91DE3089}" destId="{E3F67339-73C9-614C-8792-5DB67E1D6D95}" srcOrd="0" destOrd="0" presId="urn:microsoft.com/office/officeart/2005/8/layout/pyramid3"/>
    <dgm:cxn modelId="{0415A9DA-FDFB-4164-B095-017512571ED2}" type="presParOf" srcId="{E3F67339-73C9-614C-8792-5DB67E1D6D95}" destId="{52F824E2-C7B9-704D-B438-50020D4AEBE1}" srcOrd="0" destOrd="0" presId="urn:microsoft.com/office/officeart/2005/8/layout/pyramid3"/>
    <dgm:cxn modelId="{ADBDE5B5-C675-47B5-910A-FEDDBCF88AEA}" type="presParOf" srcId="{52F824E2-C7B9-704D-B438-50020D4AEBE1}" destId="{857F95C1-26F1-224C-86F1-BE51696AEF36}" srcOrd="0" destOrd="0" presId="urn:microsoft.com/office/officeart/2005/8/layout/pyramid3"/>
    <dgm:cxn modelId="{7B419CE1-D256-43DE-BE36-0BD04B49EF49}" type="presParOf" srcId="{52F824E2-C7B9-704D-B438-50020D4AEBE1}" destId="{9FEC5770-5A7D-5F4A-949A-FE5EEB1F6211}" srcOrd="1" destOrd="0" presId="urn:microsoft.com/office/officeart/2005/8/layout/pyramid3"/>
    <dgm:cxn modelId="{5BDC7569-84E5-4C63-9CE2-98174119D27C}" type="presParOf" srcId="{E3F67339-73C9-614C-8792-5DB67E1D6D95}" destId="{237EC31F-ECD5-0941-9532-77E174D999ED}" srcOrd="1" destOrd="0" presId="urn:microsoft.com/office/officeart/2005/8/layout/pyramid3"/>
    <dgm:cxn modelId="{A6FCA193-E941-41AD-B056-3D10D99FC029}" type="presParOf" srcId="{237EC31F-ECD5-0941-9532-77E174D999ED}" destId="{7551908F-01C0-7246-A4A8-9F97F59D5538}" srcOrd="0" destOrd="0" presId="urn:microsoft.com/office/officeart/2005/8/layout/pyramid3"/>
    <dgm:cxn modelId="{266BF4F5-FF87-4122-80CB-A2F5D9A2D5F9}" type="presParOf" srcId="{237EC31F-ECD5-0941-9532-77E174D999ED}" destId="{86E9C364-454B-3548-96F5-DD553A4D9303}" srcOrd="1" destOrd="0" presId="urn:microsoft.com/office/officeart/2005/8/layout/pyramid3"/>
    <dgm:cxn modelId="{58A5D070-4981-4695-A254-4DF2FD66077F}" type="presParOf" srcId="{E3F67339-73C9-614C-8792-5DB67E1D6D95}" destId="{E8880C3A-9C9A-A84D-BA5F-EA569D48456D}" srcOrd="2" destOrd="0" presId="urn:microsoft.com/office/officeart/2005/8/layout/pyramid3"/>
    <dgm:cxn modelId="{8EFFF6BC-F532-4054-BA84-CEBD7EC33E47}" type="presParOf" srcId="{E8880C3A-9C9A-A84D-BA5F-EA569D48456D}" destId="{E4243901-9357-A64D-A415-693B01760EB3}" srcOrd="0" destOrd="0" presId="urn:microsoft.com/office/officeart/2005/8/layout/pyramid3"/>
    <dgm:cxn modelId="{06169B6C-208E-43A2-B69B-850DA75364C6}" type="presParOf" srcId="{E8880C3A-9C9A-A84D-BA5F-EA569D48456D}" destId="{242D5A05-7F6F-834C-968B-F672D514C8A7}"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FB8649-16D2-485B-990F-AC3FD4F01658}" type="doc">
      <dgm:prSet loTypeId="urn:microsoft.com/office/officeart/2005/8/layout/hProcess9" loCatId="process" qsTypeId="urn:microsoft.com/office/officeart/2005/8/quickstyle/simple1" qsCatId="simple" csTypeId="urn:microsoft.com/office/officeart/2005/8/colors/accent0_2" csCatId="mainScheme" phldr="1"/>
      <dgm:spPr/>
      <dgm:t>
        <a:bodyPr/>
        <a:lstStyle/>
        <a:p>
          <a:endParaRPr lang="en-US"/>
        </a:p>
      </dgm:t>
    </dgm:pt>
    <dgm:pt modelId="{77F8A224-362D-4B29-9ED2-372767AD1132}">
      <dgm:prSet phldrT="[Text]" custT="1"/>
      <dgm:spPr>
        <a:solidFill>
          <a:schemeClr val="accent4">
            <a:lumMod val="60000"/>
            <a:lumOff val="40000"/>
          </a:schemeClr>
        </a:solidFill>
      </dgm:spPr>
      <dgm:t>
        <a:bodyPr/>
        <a:lstStyle/>
        <a:p>
          <a:pPr algn="ctr" defTabSz="400050">
            <a:lnSpc>
              <a:spcPct val="100000"/>
            </a:lnSpc>
            <a:spcBef>
              <a:spcPts val="0"/>
            </a:spcBef>
            <a:spcAft>
              <a:spcPts val="0"/>
            </a:spcAft>
          </a:pPr>
          <a:r>
            <a:rPr lang="en-US" sz="1200" b="1" u="sng" dirty="0" smtClean="0">
              <a:solidFill>
                <a:schemeClr val="tx1"/>
              </a:solidFill>
            </a:rPr>
            <a:t>DEVELOPMENT</a:t>
          </a:r>
        </a:p>
        <a:p>
          <a:pPr marL="0" marR="0" indent="0" algn="l" defTabSz="914400" eaLnBrk="1" fontAlgn="auto" latinLnBrk="0" hangingPunct="1">
            <a:lnSpc>
              <a:spcPct val="100000"/>
            </a:lnSpc>
            <a:spcBef>
              <a:spcPts val="0"/>
            </a:spcBef>
            <a:spcAft>
              <a:spcPts val="0"/>
            </a:spcAft>
            <a:buClrTx/>
            <a:buSzTx/>
            <a:buFontTx/>
            <a:buNone/>
            <a:tabLst/>
            <a:defRPr/>
          </a:pPr>
          <a:r>
            <a:rPr lang="en-US" sz="1000" b="0" dirty="0" smtClean="0">
              <a:solidFill>
                <a:schemeClr val="tx1"/>
              </a:solidFill>
            </a:rPr>
            <a:t>Draft K-12 English Language Arts and Mathematics Standards</a:t>
          </a:r>
        </a:p>
        <a:p>
          <a:pPr marL="0" marR="0" indent="0" algn="l" defTabSz="914400" eaLnBrk="1" fontAlgn="auto" latinLnBrk="0" hangingPunct="1">
            <a:lnSpc>
              <a:spcPct val="100000"/>
            </a:lnSpc>
            <a:spcBef>
              <a:spcPts val="0"/>
            </a:spcBef>
            <a:spcAft>
              <a:spcPts val="0"/>
            </a:spcAft>
            <a:buClrTx/>
            <a:buSzTx/>
            <a:buFontTx/>
            <a:buNone/>
            <a:tabLst/>
            <a:defRPr/>
          </a:pPr>
          <a:r>
            <a:rPr lang="en-US" sz="1000" b="0" dirty="0" smtClean="0">
              <a:solidFill>
                <a:schemeClr val="tx1"/>
              </a:solidFill>
            </a:rPr>
            <a:t>Released for State Input</a:t>
          </a:r>
          <a:endParaRPr lang="en-US" sz="1000" b="1" dirty="0" smtClean="0">
            <a:solidFill>
              <a:schemeClr val="tx1"/>
            </a:solidFill>
          </a:endParaRPr>
        </a:p>
        <a:p>
          <a:pPr marL="0" marR="0" indent="0" algn="l" defTabSz="914400" eaLnBrk="1" fontAlgn="auto" latinLnBrk="0" hangingPunct="1">
            <a:lnSpc>
              <a:spcPct val="100000"/>
            </a:lnSpc>
            <a:spcBef>
              <a:spcPts val="0"/>
            </a:spcBef>
            <a:spcAft>
              <a:spcPts val="0"/>
            </a:spcAft>
            <a:buClrTx/>
            <a:buSzTx/>
            <a:buFontTx/>
            <a:buNone/>
            <a:tabLst/>
            <a:defRPr/>
          </a:pPr>
          <a:endParaRPr lang="en-US" sz="1000" b="0" dirty="0" smtClean="0">
            <a:solidFill>
              <a:schemeClr val="tx1"/>
            </a:solidFill>
          </a:endParaRPr>
        </a:p>
        <a:p>
          <a:pPr marL="0" marR="0" indent="0" algn="ctr" defTabSz="914400" eaLnBrk="1" fontAlgn="auto" latinLnBrk="0" hangingPunct="1">
            <a:lnSpc>
              <a:spcPct val="100000"/>
            </a:lnSpc>
            <a:spcBef>
              <a:spcPts val="0"/>
            </a:spcBef>
            <a:spcAft>
              <a:spcPts val="0"/>
            </a:spcAft>
            <a:buClrTx/>
            <a:buSzTx/>
            <a:buFontTx/>
            <a:buNone/>
            <a:tabLst/>
            <a:defRPr/>
          </a:pPr>
          <a:r>
            <a:rPr lang="en-US" sz="1000" b="1" dirty="0" smtClean="0">
              <a:solidFill>
                <a:schemeClr val="tx1"/>
              </a:solidFill>
            </a:rPr>
            <a:t>Summer 2009</a:t>
          </a:r>
        </a:p>
        <a:p>
          <a:pPr marL="0" marR="0" indent="0" algn="l" defTabSz="914400" eaLnBrk="1" fontAlgn="auto" latinLnBrk="0" hangingPunct="1">
            <a:lnSpc>
              <a:spcPct val="100000"/>
            </a:lnSpc>
            <a:spcBef>
              <a:spcPts val="0"/>
            </a:spcBef>
            <a:spcAft>
              <a:spcPts val="0"/>
            </a:spcAft>
            <a:buClrTx/>
            <a:buSzTx/>
            <a:buFontTx/>
            <a:buNone/>
            <a:tabLst/>
            <a:defRPr/>
          </a:pPr>
          <a:endParaRPr lang="en-US" sz="1000" b="0" dirty="0" smtClean="0">
            <a:solidFill>
              <a:schemeClr val="tx1"/>
            </a:solidFill>
          </a:endParaRPr>
        </a:p>
        <a:p>
          <a:pPr algn="ctr" defTabSz="400050">
            <a:lnSpc>
              <a:spcPct val="100000"/>
            </a:lnSpc>
            <a:spcBef>
              <a:spcPts val="0"/>
            </a:spcBef>
            <a:spcAft>
              <a:spcPts val="0"/>
            </a:spcAft>
          </a:pPr>
          <a:r>
            <a:rPr lang="en-US" sz="1000" b="1" dirty="0" smtClean="0">
              <a:solidFill>
                <a:schemeClr val="tx1"/>
              </a:solidFill>
            </a:rPr>
            <a:t>WA INVOLVEMENT:</a:t>
          </a:r>
        </a:p>
        <a:p>
          <a:pPr algn="l" defTabSz="400050">
            <a:lnSpc>
              <a:spcPct val="100000"/>
            </a:lnSpc>
            <a:spcBef>
              <a:spcPts val="0"/>
            </a:spcBef>
            <a:spcAft>
              <a:spcPts val="0"/>
            </a:spcAft>
          </a:pPr>
          <a:r>
            <a:rPr lang="en-US" sz="1000" b="0" dirty="0" smtClean="0">
              <a:solidFill>
                <a:schemeClr val="tx1"/>
              </a:solidFill>
            </a:rPr>
            <a:t>Input on working drafts (CCSS Workgroup, 100+ educators)</a:t>
          </a:r>
        </a:p>
      </dgm:t>
    </dgm:pt>
    <dgm:pt modelId="{C7EA3A90-49AA-4320-A971-A0D307EF340E}" type="parTrans" cxnId="{DDD10159-E162-4B45-87E7-A6F2C5806FC2}">
      <dgm:prSet/>
      <dgm:spPr/>
      <dgm:t>
        <a:bodyPr/>
        <a:lstStyle/>
        <a:p>
          <a:endParaRPr lang="en-US"/>
        </a:p>
      </dgm:t>
    </dgm:pt>
    <dgm:pt modelId="{949271E5-6B48-4105-BD9E-3C16FCBE3434}" type="sibTrans" cxnId="{DDD10159-E162-4B45-87E7-A6F2C5806FC2}">
      <dgm:prSet/>
      <dgm:spPr/>
      <dgm:t>
        <a:bodyPr/>
        <a:lstStyle/>
        <a:p>
          <a:endParaRPr lang="en-US"/>
        </a:p>
      </dgm:t>
    </dgm:pt>
    <dgm:pt modelId="{AC72EC50-F23E-4302-8B0D-D1C00F3CBEF6}">
      <dgm:prSet phldrT="[Text]" custT="1"/>
      <dgm:spPr>
        <a:solidFill>
          <a:schemeClr val="accent4">
            <a:lumMod val="60000"/>
            <a:lumOff val="40000"/>
          </a:schemeClr>
        </a:solidFill>
      </dgm:spPr>
      <dgm:t>
        <a:bodyPr/>
        <a:lstStyle/>
        <a:p>
          <a:pPr algn="ctr" defTabSz="400050">
            <a:lnSpc>
              <a:spcPct val="100000"/>
            </a:lnSpc>
            <a:spcBef>
              <a:spcPts val="0"/>
            </a:spcBef>
            <a:spcAft>
              <a:spcPts val="0"/>
            </a:spcAft>
          </a:pPr>
          <a:r>
            <a:rPr lang="en-US" sz="1200" b="1" u="sng" dirty="0" smtClean="0">
              <a:solidFill>
                <a:schemeClr val="tx1"/>
              </a:solidFill>
            </a:rPr>
            <a:t>REVIEW/INPUT</a:t>
          </a:r>
        </a:p>
        <a:p>
          <a:pPr algn="l" defTabSz="400050">
            <a:lnSpc>
              <a:spcPct val="100000"/>
            </a:lnSpc>
            <a:spcBef>
              <a:spcPts val="0"/>
            </a:spcBef>
            <a:spcAft>
              <a:spcPts val="0"/>
            </a:spcAft>
          </a:pPr>
          <a:r>
            <a:rPr lang="en-US" sz="1000" b="0" dirty="0" smtClean="0">
              <a:solidFill>
                <a:schemeClr val="tx1"/>
              </a:solidFill>
            </a:rPr>
            <a:t>Public Review</a:t>
          </a:r>
        </a:p>
        <a:p>
          <a:pPr algn="l" defTabSz="400050">
            <a:lnSpc>
              <a:spcPct val="100000"/>
            </a:lnSpc>
            <a:spcBef>
              <a:spcPts val="0"/>
            </a:spcBef>
            <a:spcAft>
              <a:spcPts val="0"/>
            </a:spcAft>
          </a:pPr>
          <a:r>
            <a:rPr lang="en-US" sz="1000" b="0" dirty="0" smtClean="0">
              <a:solidFill>
                <a:schemeClr val="tx1"/>
              </a:solidFill>
            </a:rPr>
            <a:t>Revision Process</a:t>
          </a:r>
        </a:p>
        <a:p>
          <a:pPr algn="l" defTabSz="400050">
            <a:lnSpc>
              <a:spcPct val="100000"/>
            </a:lnSpc>
            <a:spcBef>
              <a:spcPts val="0"/>
            </a:spcBef>
            <a:spcAft>
              <a:spcPts val="0"/>
            </a:spcAft>
          </a:pPr>
          <a:endParaRPr lang="en-US" sz="1000" b="0" dirty="0" smtClean="0">
            <a:solidFill>
              <a:schemeClr val="tx1"/>
            </a:solidFill>
          </a:endParaRPr>
        </a:p>
        <a:p>
          <a:pPr marL="0" marR="0" indent="0" algn="ctr" defTabSz="914400" eaLnBrk="1" fontAlgn="auto" latinLnBrk="0" hangingPunct="1">
            <a:lnSpc>
              <a:spcPct val="100000"/>
            </a:lnSpc>
            <a:spcBef>
              <a:spcPts val="0"/>
            </a:spcBef>
            <a:spcAft>
              <a:spcPts val="0"/>
            </a:spcAft>
            <a:buClrTx/>
            <a:buSzTx/>
            <a:buFontTx/>
            <a:buNone/>
            <a:tabLst/>
            <a:defRPr/>
          </a:pPr>
          <a:r>
            <a:rPr lang="en-US" sz="1000" b="1" dirty="0" smtClean="0">
              <a:solidFill>
                <a:schemeClr val="tx1"/>
              </a:solidFill>
            </a:rPr>
            <a:t>Fall 2009 / Winter/Spring 2010</a:t>
          </a:r>
        </a:p>
        <a:p>
          <a:pPr marL="0" marR="0" indent="0" algn="l" defTabSz="914400" eaLnBrk="1" fontAlgn="auto" latinLnBrk="0" hangingPunct="1">
            <a:lnSpc>
              <a:spcPct val="100000"/>
            </a:lnSpc>
            <a:spcBef>
              <a:spcPts val="0"/>
            </a:spcBef>
            <a:spcAft>
              <a:spcPts val="0"/>
            </a:spcAft>
            <a:buClrTx/>
            <a:buSzTx/>
            <a:buFontTx/>
            <a:buNone/>
            <a:tabLst/>
            <a:defRPr/>
          </a:pPr>
          <a:endParaRPr lang="en-US" sz="1000" b="1" dirty="0" smtClean="0">
            <a:solidFill>
              <a:schemeClr val="tx1"/>
            </a:solidFill>
          </a:endParaRPr>
        </a:p>
        <a:p>
          <a:pPr marL="0" marR="0" indent="0" algn="ctr" defTabSz="914400" eaLnBrk="1" fontAlgn="auto" latinLnBrk="0" hangingPunct="1">
            <a:lnSpc>
              <a:spcPct val="100000"/>
            </a:lnSpc>
            <a:spcBef>
              <a:spcPts val="0"/>
            </a:spcBef>
            <a:spcAft>
              <a:spcPts val="0"/>
            </a:spcAft>
            <a:buClrTx/>
            <a:buSzTx/>
            <a:buFontTx/>
            <a:buNone/>
            <a:tabLst/>
            <a:defRPr/>
          </a:pPr>
          <a:r>
            <a:rPr lang="en-US" sz="1000" b="1" dirty="0" smtClean="0">
              <a:solidFill>
                <a:schemeClr val="tx1"/>
              </a:solidFill>
            </a:rPr>
            <a:t>WA INVOLVEMENT:</a:t>
          </a:r>
        </a:p>
        <a:p>
          <a:pPr marL="0" marR="0" indent="0" algn="l" defTabSz="914400" eaLnBrk="1" fontAlgn="auto" latinLnBrk="0" hangingPunct="1">
            <a:lnSpc>
              <a:spcPct val="100000"/>
            </a:lnSpc>
            <a:spcBef>
              <a:spcPts val="0"/>
            </a:spcBef>
            <a:spcAft>
              <a:spcPts val="0"/>
            </a:spcAft>
            <a:buClrTx/>
            <a:buSzTx/>
            <a:buFontTx/>
            <a:buNone/>
            <a:tabLst/>
            <a:defRPr/>
          </a:pPr>
          <a:r>
            <a:rPr lang="en-US" sz="1000" b="0" dirty="0" smtClean="0">
              <a:solidFill>
                <a:schemeClr val="tx1"/>
              </a:solidFill>
            </a:rPr>
            <a:t>- Workgroup input</a:t>
          </a:r>
        </a:p>
        <a:p>
          <a:pPr marL="0" marR="0" indent="0" algn="l" defTabSz="914400" eaLnBrk="1" fontAlgn="auto" latinLnBrk="0" hangingPunct="1">
            <a:lnSpc>
              <a:spcPct val="100000"/>
            </a:lnSpc>
            <a:spcBef>
              <a:spcPts val="0"/>
            </a:spcBef>
            <a:spcAft>
              <a:spcPts val="0"/>
            </a:spcAft>
            <a:buClrTx/>
            <a:buSzTx/>
            <a:buFontTx/>
            <a:buNone/>
            <a:tabLst/>
            <a:defRPr/>
          </a:pPr>
          <a:r>
            <a:rPr lang="en-US" sz="1000" b="0" dirty="0" smtClean="0">
              <a:solidFill>
                <a:schemeClr val="tx1"/>
              </a:solidFill>
            </a:rPr>
            <a:t>- Statewide survey for input</a:t>
          </a:r>
        </a:p>
        <a:p>
          <a:pPr marL="0" marR="0" indent="0" algn="l" defTabSz="914400" eaLnBrk="1" fontAlgn="auto" latinLnBrk="0" hangingPunct="1">
            <a:lnSpc>
              <a:spcPct val="100000"/>
            </a:lnSpc>
            <a:spcBef>
              <a:spcPts val="0"/>
            </a:spcBef>
            <a:spcAft>
              <a:spcPts val="0"/>
            </a:spcAft>
            <a:buClrTx/>
            <a:buSzTx/>
            <a:buFontTx/>
            <a:buNone/>
            <a:tabLst/>
            <a:defRPr/>
          </a:pPr>
          <a:r>
            <a:rPr lang="en-US" sz="1000" b="0" dirty="0" smtClean="0">
              <a:solidFill>
                <a:schemeClr val="tx1"/>
              </a:solidFill>
            </a:rPr>
            <a:t>- Comments on Final Drafts</a:t>
          </a:r>
        </a:p>
        <a:p>
          <a:pPr algn="l" defTabSz="400050">
            <a:lnSpc>
              <a:spcPct val="100000"/>
            </a:lnSpc>
            <a:spcBef>
              <a:spcPts val="0"/>
            </a:spcBef>
            <a:spcAft>
              <a:spcPts val="0"/>
            </a:spcAft>
          </a:pPr>
          <a:endParaRPr lang="en-US" sz="1000" b="0" dirty="0" smtClean="0">
            <a:solidFill>
              <a:schemeClr val="tx1"/>
            </a:solidFill>
          </a:endParaRPr>
        </a:p>
      </dgm:t>
    </dgm:pt>
    <dgm:pt modelId="{44B92663-F005-41D2-BF9C-EDFE155560F4}" type="parTrans" cxnId="{91FFF572-D575-48E0-B0D5-0A5EDC8FF36F}">
      <dgm:prSet/>
      <dgm:spPr/>
      <dgm:t>
        <a:bodyPr/>
        <a:lstStyle/>
        <a:p>
          <a:endParaRPr lang="en-US"/>
        </a:p>
      </dgm:t>
    </dgm:pt>
    <dgm:pt modelId="{D77AAD81-3FD0-4BC4-BBDD-4CA219ED3F4E}" type="sibTrans" cxnId="{91FFF572-D575-48E0-B0D5-0A5EDC8FF36F}">
      <dgm:prSet/>
      <dgm:spPr/>
      <dgm:t>
        <a:bodyPr/>
        <a:lstStyle/>
        <a:p>
          <a:endParaRPr lang="en-US"/>
        </a:p>
      </dgm:t>
    </dgm:pt>
    <dgm:pt modelId="{00F69D08-1316-4E01-8D82-41EFB5298420}">
      <dgm:prSet phldrT="[Text]" custT="1"/>
      <dgm:spPr>
        <a:solidFill>
          <a:schemeClr val="accent4">
            <a:lumMod val="60000"/>
            <a:lumOff val="40000"/>
          </a:schemeClr>
        </a:solidFill>
      </dgm:spPr>
      <dgm:t>
        <a:bodyPr/>
        <a:lstStyle/>
        <a:p>
          <a:pPr algn="ctr">
            <a:lnSpc>
              <a:spcPct val="100000"/>
            </a:lnSpc>
            <a:spcAft>
              <a:spcPts val="0"/>
            </a:spcAft>
          </a:pPr>
          <a:r>
            <a:rPr lang="en-US" sz="1200" b="1" u="sng" dirty="0" smtClean="0">
              <a:solidFill>
                <a:schemeClr val="tx1"/>
              </a:solidFill>
            </a:rPr>
            <a:t>ADOPTION</a:t>
          </a:r>
        </a:p>
        <a:p>
          <a:pPr algn="ctr">
            <a:lnSpc>
              <a:spcPct val="100000"/>
            </a:lnSpc>
            <a:spcAft>
              <a:spcPts val="0"/>
            </a:spcAft>
          </a:pPr>
          <a:r>
            <a:rPr lang="en-US" sz="1000" b="0" dirty="0" smtClean="0">
              <a:solidFill>
                <a:schemeClr val="tx1"/>
              </a:solidFill>
            </a:rPr>
            <a:t>States have discretion to voluntarily adopt CCSS</a:t>
          </a:r>
        </a:p>
        <a:p>
          <a:pPr algn="ctr">
            <a:lnSpc>
              <a:spcPct val="100000"/>
            </a:lnSpc>
            <a:spcAft>
              <a:spcPts val="0"/>
            </a:spcAft>
          </a:pPr>
          <a:endParaRPr lang="en-US" sz="1000" b="0" dirty="0" smtClean="0">
            <a:solidFill>
              <a:schemeClr val="tx1"/>
            </a:solidFill>
          </a:endParaRPr>
        </a:p>
        <a:p>
          <a:pPr algn="ctr">
            <a:lnSpc>
              <a:spcPct val="100000"/>
            </a:lnSpc>
            <a:spcAft>
              <a:spcPts val="0"/>
            </a:spcAft>
          </a:pPr>
          <a:r>
            <a:rPr lang="en-US" sz="1000" b="1" dirty="0" smtClean="0">
              <a:solidFill>
                <a:schemeClr val="tx1"/>
              </a:solidFill>
            </a:rPr>
            <a:t>Finalized June 2010</a:t>
          </a:r>
        </a:p>
        <a:p>
          <a:pPr algn="ctr">
            <a:lnSpc>
              <a:spcPct val="100000"/>
            </a:lnSpc>
            <a:spcAft>
              <a:spcPts val="0"/>
            </a:spcAft>
          </a:pPr>
          <a:endParaRPr lang="en-US" sz="1000" b="1" dirty="0" smtClean="0">
            <a:solidFill>
              <a:schemeClr val="tx1"/>
            </a:solidFill>
          </a:endParaRPr>
        </a:p>
        <a:p>
          <a:pPr algn="ctr">
            <a:lnSpc>
              <a:spcPct val="100000"/>
            </a:lnSpc>
            <a:spcAft>
              <a:spcPts val="0"/>
            </a:spcAft>
          </a:pPr>
          <a:r>
            <a:rPr lang="en-US" sz="1000" b="1" dirty="0" smtClean="0">
              <a:solidFill>
                <a:schemeClr val="tx1"/>
              </a:solidFill>
            </a:rPr>
            <a:t>WA STATUS:</a:t>
          </a:r>
        </a:p>
        <a:p>
          <a:pPr algn="l">
            <a:lnSpc>
              <a:spcPct val="100000"/>
            </a:lnSpc>
            <a:spcAft>
              <a:spcPts val="0"/>
            </a:spcAft>
          </a:pPr>
          <a:r>
            <a:rPr lang="en-US" sz="1000" b="0" dirty="0" smtClean="0">
              <a:solidFill>
                <a:schemeClr val="tx1"/>
              </a:solidFill>
            </a:rPr>
            <a:t>- 2010 Provisional Adoption</a:t>
          </a:r>
        </a:p>
        <a:p>
          <a:pPr algn="l">
            <a:lnSpc>
              <a:spcPct val="100000"/>
            </a:lnSpc>
            <a:spcAft>
              <a:spcPts val="0"/>
            </a:spcAft>
          </a:pPr>
          <a:r>
            <a:rPr lang="en-US" sz="1000" b="0" dirty="0" smtClean="0">
              <a:solidFill>
                <a:schemeClr val="tx1"/>
              </a:solidFill>
            </a:rPr>
            <a:t>- Statewide Outreach &amp; Input.</a:t>
          </a:r>
        </a:p>
        <a:p>
          <a:pPr algn="l">
            <a:lnSpc>
              <a:spcPct val="100000"/>
            </a:lnSpc>
            <a:spcAft>
              <a:spcPts val="0"/>
            </a:spcAft>
          </a:pPr>
          <a:r>
            <a:rPr lang="en-US" sz="1000" b="0" dirty="0" smtClean="0">
              <a:solidFill>
                <a:schemeClr val="tx1"/>
              </a:solidFill>
            </a:rPr>
            <a:t>- June 2011 Bias and Sensitivity Review</a:t>
          </a:r>
        </a:p>
        <a:p>
          <a:pPr algn="l">
            <a:lnSpc>
              <a:spcPct val="100000"/>
            </a:lnSpc>
            <a:spcAft>
              <a:spcPts val="0"/>
            </a:spcAft>
          </a:pPr>
          <a:r>
            <a:rPr lang="en-US" sz="1000" b="0" dirty="0" smtClean="0">
              <a:solidFill>
                <a:schemeClr val="tx1"/>
              </a:solidFill>
            </a:rPr>
            <a:t>- July 2011 Formal Adoption</a:t>
          </a:r>
        </a:p>
        <a:p>
          <a:pPr algn="l">
            <a:lnSpc>
              <a:spcPct val="100000"/>
            </a:lnSpc>
            <a:spcAft>
              <a:spcPts val="0"/>
            </a:spcAft>
          </a:pPr>
          <a:endParaRPr lang="en-US" sz="900" b="1" dirty="0">
            <a:solidFill>
              <a:schemeClr val="tx1"/>
            </a:solidFill>
          </a:endParaRPr>
        </a:p>
      </dgm:t>
    </dgm:pt>
    <dgm:pt modelId="{F55C2E7C-4E18-44CE-8B11-26CA59A5F741}" type="parTrans" cxnId="{FD1B5E00-6E90-4595-9807-A664B9D46788}">
      <dgm:prSet/>
      <dgm:spPr/>
      <dgm:t>
        <a:bodyPr/>
        <a:lstStyle/>
        <a:p>
          <a:endParaRPr lang="en-US"/>
        </a:p>
      </dgm:t>
    </dgm:pt>
    <dgm:pt modelId="{B2C57568-4D4A-45C5-BDD4-9CDCF2A41F03}" type="sibTrans" cxnId="{FD1B5E00-6E90-4595-9807-A664B9D46788}">
      <dgm:prSet/>
      <dgm:spPr/>
      <dgm:t>
        <a:bodyPr/>
        <a:lstStyle/>
        <a:p>
          <a:endParaRPr lang="en-US"/>
        </a:p>
      </dgm:t>
    </dgm:pt>
    <dgm:pt modelId="{E66744AE-A967-4C80-99F9-8827B189FD99}">
      <dgm:prSet phldrT="[Text]" custT="1"/>
      <dgm:spPr>
        <a:solidFill>
          <a:schemeClr val="accent4">
            <a:lumMod val="60000"/>
            <a:lumOff val="40000"/>
          </a:schemeClr>
        </a:solidFill>
      </dgm:spPr>
      <dgm:t>
        <a:bodyPr/>
        <a:lstStyle/>
        <a:p>
          <a:pPr algn="ctr"/>
          <a:r>
            <a:rPr lang="en-US" sz="1200" b="1" u="sng" dirty="0" smtClean="0">
              <a:solidFill>
                <a:schemeClr val="tx1"/>
              </a:solidFill>
            </a:rPr>
            <a:t>TRANSITION &amp; APPLICATION</a:t>
          </a:r>
          <a:endParaRPr lang="en-US" sz="1200" b="1" u="sng" dirty="0">
            <a:solidFill>
              <a:schemeClr val="tx1"/>
            </a:solidFill>
          </a:endParaRPr>
        </a:p>
      </dgm:t>
    </dgm:pt>
    <dgm:pt modelId="{AD6B5E02-85AD-4856-AAAE-114C33A1E009}" type="parTrans" cxnId="{DCA06DA3-2B36-405C-B6A3-DE7341AECFCC}">
      <dgm:prSet/>
      <dgm:spPr/>
      <dgm:t>
        <a:bodyPr/>
        <a:lstStyle/>
        <a:p>
          <a:endParaRPr lang="en-US"/>
        </a:p>
      </dgm:t>
    </dgm:pt>
    <dgm:pt modelId="{81702F9C-E705-41D5-882C-7076215A1A08}" type="sibTrans" cxnId="{DCA06DA3-2B36-405C-B6A3-DE7341AECFCC}">
      <dgm:prSet/>
      <dgm:spPr/>
      <dgm:t>
        <a:bodyPr/>
        <a:lstStyle/>
        <a:p>
          <a:endParaRPr lang="en-US"/>
        </a:p>
      </dgm:t>
    </dgm:pt>
    <dgm:pt modelId="{1DFDF909-C370-494B-A01E-BAC331E5A275}">
      <dgm:prSet phldrT="[Text]" custT="1"/>
      <dgm:spPr>
        <a:solidFill>
          <a:schemeClr val="accent4">
            <a:lumMod val="60000"/>
            <a:lumOff val="40000"/>
          </a:schemeClr>
        </a:solidFill>
      </dgm:spPr>
      <dgm:t>
        <a:bodyPr/>
        <a:lstStyle/>
        <a:p>
          <a:pPr algn="ctr"/>
          <a:r>
            <a:rPr lang="en-US" sz="1200" b="1" u="sng" dirty="0" smtClean="0">
              <a:solidFill>
                <a:schemeClr val="tx1"/>
              </a:solidFill>
            </a:rPr>
            <a:t>BUILD AWARENESS &amp; CAPACITY</a:t>
          </a:r>
        </a:p>
        <a:p>
          <a:pPr algn="ctr"/>
          <a:r>
            <a:rPr lang="en-US" sz="1000" b="1" dirty="0" smtClean="0">
              <a:solidFill>
                <a:schemeClr val="tx1"/>
              </a:solidFill>
            </a:rPr>
            <a:t>State Collaboration and Sharing </a:t>
          </a:r>
        </a:p>
        <a:p>
          <a:pPr algn="ctr"/>
          <a:endParaRPr lang="en-US" sz="1000" b="1" dirty="0" smtClean="0">
            <a:solidFill>
              <a:schemeClr val="tx1"/>
            </a:solidFill>
          </a:endParaRPr>
        </a:p>
        <a:p>
          <a:pPr algn="ctr"/>
          <a:r>
            <a:rPr lang="en-US" sz="1000" b="1" dirty="0" smtClean="0">
              <a:solidFill>
                <a:schemeClr val="tx1"/>
              </a:solidFill>
            </a:rPr>
            <a:t>WA STATUS:</a:t>
          </a:r>
        </a:p>
        <a:p>
          <a:pPr algn="l"/>
          <a:r>
            <a:rPr lang="en-US" sz="1000" b="1" dirty="0" smtClean="0">
              <a:solidFill>
                <a:schemeClr val="tx1"/>
              </a:solidFill>
            </a:rPr>
            <a:t>- </a:t>
          </a:r>
          <a:r>
            <a:rPr lang="en-US" sz="1000" b="0" dirty="0" smtClean="0">
              <a:solidFill>
                <a:schemeClr val="tx1"/>
              </a:solidFill>
            </a:rPr>
            <a:t>Phase-in support resources and structures starting in 2011-12 school year</a:t>
          </a:r>
        </a:p>
        <a:p>
          <a:pPr algn="l"/>
          <a:endParaRPr lang="en-US" sz="1000" b="0" dirty="0" smtClean="0">
            <a:solidFill>
              <a:schemeClr val="tx1"/>
            </a:solidFill>
          </a:endParaRPr>
        </a:p>
        <a:p>
          <a:pPr algn="l"/>
          <a:endParaRPr lang="en-US" sz="1000" b="0" dirty="0" smtClean="0">
            <a:solidFill>
              <a:schemeClr val="tx1"/>
            </a:solidFill>
          </a:endParaRPr>
        </a:p>
        <a:p>
          <a:pPr algn="l"/>
          <a:endParaRPr lang="en-US" sz="1000" b="0" dirty="0" smtClean="0">
            <a:solidFill>
              <a:schemeClr val="tx1"/>
            </a:solidFill>
          </a:endParaRPr>
        </a:p>
        <a:p>
          <a:pPr algn="l"/>
          <a:endParaRPr lang="en-US" sz="1000" b="0" dirty="0" smtClean="0">
            <a:solidFill>
              <a:schemeClr val="tx1"/>
            </a:solidFill>
          </a:endParaRPr>
        </a:p>
      </dgm:t>
    </dgm:pt>
    <dgm:pt modelId="{36DD7AED-2EA3-46B5-944A-6B4A3661BC9B}" type="parTrans" cxnId="{EB97E60A-F7FF-4025-93F0-2E251ABD55AB}">
      <dgm:prSet/>
      <dgm:spPr/>
      <dgm:t>
        <a:bodyPr/>
        <a:lstStyle/>
        <a:p>
          <a:endParaRPr lang="en-US"/>
        </a:p>
      </dgm:t>
    </dgm:pt>
    <dgm:pt modelId="{CA0ED62A-57C4-47E2-B46F-2607ACAFE7FD}" type="sibTrans" cxnId="{EB97E60A-F7FF-4025-93F0-2E251ABD55AB}">
      <dgm:prSet/>
      <dgm:spPr/>
      <dgm:t>
        <a:bodyPr/>
        <a:lstStyle/>
        <a:p>
          <a:endParaRPr lang="en-US"/>
        </a:p>
      </dgm:t>
    </dgm:pt>
    <dgm:pt modelId="{9B0BF44C-1E63-4EEC-9349-9C143272286C}">
      <dgm:prSet custT="1"/>
      <dgm:spPr>
        <a:solidFill>
          <a:schemeClr val="accent4">
            <a:lumMod val="60000"/>
            <a:lumOff val="40000"/>
          </a:schemeClr>
        </a:solidFill>
      </dgm:spPr>
      <dgm:t>
        <a:bodyPr/>
        <a:lstStyle/>
        <a:p>
          <a:pPr algn="l"/>
          <a:r>
            <a:rPr lang="en-US" sz="1000" b="0" dirty="0" smtClean="0">
              <a:solidFill>
                <a:schemeClr val="tx1"/>
              </a:solidFill>
            </a:rPr>
            <a:t>Aligned Assessment Systems</a:t>
          </a:r>
          <a:endParaRPr lang="en-US" sz="1000" b="0" dirty="0">
            <a:solidFill>
              <a:schemeClr val="tx1"/>
            </a:solidFill>
          </a:endParaRPr>
        </a:p>
      </dgm:t>
    </dgm:pt>
    <dgm:pt modelId="{C00BBE5E-6757-4CED-A3A3-82860530764B}" type="parTrans" cxnId="{5699B7F5-44E7-46EB-8AFA-AE71CCC4BC58}">
      <dgm:prSet/>
      <dgm:spPr/>
      <dgm:t>
        <a:bodyPr/>
        <a:lstStyle/>
        <a:p>
          <a:endParaRPr lang="en-US"/>
        </a:p>
      </dgm:t>
    </dgm:pt>
    <dgm:pt modelId="{BF022846-7C04-4BE0-9843-FF30B41399D0}" type="sibTrans" cxnId="{5699B7F5-44E7-46EB-8AFA-AE71CCC4BC58}">
      <dgm:prSet/>
      <dgm:spPr/>
      <dgm:t>
        <a:bodyPr/>
        <a:lstStyle/>
        <a:p>
          <a:endParaRPr lang="en-US"/>
        </a:p>
      </dgm:t>
    </dgm:pt>
    <dgm:pt modelId="{B64E4112-A389-4E48-9E0E-65848E69619B}">
      <dgm:prSet custT="1"/>
      <dgm:spPr>
        <a:solidFill>
          <a:schemeClr val="accent4">
            <a:lumMod val="60000"/>
            <a:lumOff val="40000"/>
          </a:schemeClr>
        </a:solidFill>
      </dgm:spPr>
      <dgm:t>
        <a:bodyPr/>
        <a:lstStyle/>
        <a:p>
          <a:pPr algn="l"/>
          <a:r>
            <a:rPr lang="en-US" sz="1000" b="0" dirty="0" smtClean="0">
              <a:solidFill>
                <a:schemeClr val="tx1"/>
              </a:solidFill>
            </a:rPr>
            <a:t>Aligned instructional materials and resources</a:t>
          </a:r>
          <a:endParaRPr lang="en-US" sz="1000" b="0" dirty="0">
            <a:solidFill>
              <a:schemeClr val="tx1"/>
            </a:solidFill>
          </a:endParaRPr>
        </a:p>
      </dgm:t>
    </dgm:pt>
    <dgm:pt modelId="{0DC6D43E-08D1-4038-B81A-43F1A18945EB}" type="parTrans" cxnId="{6C0C703A-E121-4F19-9957-D0A6CA4815B8}">
      <dgm:prSet/>
      <dgm:spPr/>
      <dgm:t>
        <a:bodyPr/>
        <a:lstStyle/>
        <a:p>
          <a:endParaRPr lang="en-US"/>
        </a:p>
      </dgm:t>
    </dgm:pt>
    <dgm:pt modelId="{150EB012-CCAA-481E-92EF-3F74B9D7A3B7}" type="sibTrans" cxnId="{6C0C703A-E121-4F19-9957-D0A6CA4815B8}">
      <dgm:prSet/>
      <dgm:spPr/>
      <dgm:t>
        <a:bodyPr/>
        <a:lstStyle/>
        <a:p>
          <a:endParaRPr lang="en-US"/>
        </a:p>
      </dgm:t>
    </dgm:pt>
    <dgm:pt modelId="{86764671-55E8-4A20-8CCB-1CAA6C48218B}">
      <dgm:prSet custT="1"/>
      <dgm:spPr>
        <a:solidFill>
          <a:schemeClr val="accent4">
            <a:lumMod val="60000"/>
            <a:lumOff val="40000"/>
          </a:schemeClr>
        </a:solidFill>
      </dgm:spPr>
      <dgm:t>
        <a:bodyPr/>
        <a:lstStyle/>
        <a:p>
          <a:pPr algn="l"/>
          <a:r>
            <a:rPr lang="en-US" sz="1000" b="0" dirty="0" smtClean="0">
              <a:solidFill>
                <a:schemeClr val="tx1"/>
              </a:solidFill>
            </a:rPr>
            <a:t>Statewide assessment in 2014-15</a:t>
          </a:r>
          <a:endParaRPr lang="en-US" sz="1000" b="0" dirty="0">
            <a:solidFill>
              <a:schemeClr val="tx1"/>
            </a:solidFill>
          </a:endParaRPr>
        </a:p>
      </dgm:t>
    </dgm:pt>
    <dgm:pt modelId="{95AC6433-ED93-4C32-9D3A-52A46EFCE5CC}" type="parTrans" cxnId="{AFE730DB-C96F-475D-91D2-461121B0A6C2}">
      <dgm:prSet/>
      <dgm:spPr/>
      <dgm:t>
        <a:bodyPr/>
        <a:lstStyle/>
        <a:p>
          <a:endParaRPr lang="en-US"/>
        </a:p>
      </dgm:t>
    </dgm:pt>
    <dgm:pt modelId="{BFF3DFEF-2B67-4C07-BEF0-993B1D43D184}" type="sibTrans" cxnId="{AFE730DB-C96F-475D-91D2-461121B0A6C2}">
      <dgm:prSet/>
      <dgm:spPr/>
      <dgm:t>
        <a:bodyPr/>
        <a:lstStyle/>
        <a:p>
          <a:endParaRPr lang="en-US"/>
        </a:p>
      </dgm:t>
    </dgm:pt>
    <dgm:pt modelId="{92AB644A-F4F9-469B-8ADC-A010265C2664}">
      <dgm:prSet custT="1"/>
      <dgm:spPr>
        <a:solidFill>
          <a:schemeClr val="accent4">
            <a:lumMod val="60000"/>
            <a:lumOff val="40000"/>
          </a:schemeClr>
        </a:solidFill>
      </dgm:spPr>
      <dgm:t>
        <a:bodyPr/>
        <a:lstStyle/>
        <a:p>
          <a:pPr algn="l"/>
          <a:endParaRPr lang="en-US" sz="1000" b="0" dirty="0">
            <a:solidFill>
              <a:schemeClr val="tx1"/>
            </a:solidFill>
          </a:endParaRPr>
        </a:p>
      </dgm:t>
    </dgm:pt>
    <dgm:pt modelId="{AA5A207A-E207-4AF6-A64A-07B97A0D140B}" type="parTrans" cxnId="{066FA4DF-58EC-4D0B-AAD6-7A09748A601C}">
      <dgm:prSet/>
      <dgm:spPr/>
      <dgm:t>
        <a:bodyPr/>
        <a:lstStyle/>
        <a:p>
          <a:endParaRPr lang="en-US"/>
        </a:p>
      </dgm:t>
    </dgm:pt>
    <dgm:pt modelId="{5E0267DF-D9F4-4A59-9040-250294A05B3A}" type="sibTrans" cxnId="{066FA4DF-58EC-4D0B-AAD6-7A09748A601C}">
      <dgm:prSet/>
      <dgm:spPr/>
      <dgm:t>
        <a:bodyPr/>
        <a:lstStyle/>
        <a:p>
          <a:endParaRPr lang="en-US"/>
        </a:p>
      </dgm:t>
    </dgm:pt>
    <dgm:pt modelId="{F8537D06-697B-4E5E-ABA2-2273009F120C}" type="pres">
      <dgm:prSet presAssocID="{CAFB8649-16D2-485B-990F-AC3FD4F01658}" presName="CompostProcess" presStyleCnt="0">
        <dgm:presLayoutVars>
          <dgm:dir/>
          <dgm:resizeHandles val="exact"/>
        </dgm:presLayoutVars>
      </dgm:prSet>
      <dgm:spPr/>
      <dgm:t>
        <a:bodyPr/>
        <a:lstStyle/>
        <a:p>
          <a:endParaRPr lang="en-US"/>
        </a:p>
      </dgm:t>
    </dgm:pt>
    <dgm:pt modelId="{DEF497FD-3582-4115-8A7F-DA6BB8A06E0D}" type="pres">
      <dgm:prSet presAssocID="{CAFB8649-16D2-485B-990F-AC3FD4F01658}" presName="arrow" presStyleLbl="bgShp" presStyleIdx="0" presStyleCnt="1"/>
      <dgm:spPr/>
    </dgm:pt>
    <dgm:pt modelId="{F7B4A262-CAD4-42A7-9484-655F5A048E71}" type="pres">
      <dgm:prSet presAssocID="{CAFB8649-16D2-485B-990F-AC3FD4F01658}" presName="linearProcess" presStyleCnt="0"/>
      <dgm:spPr/>
    </dgm:pt>
    <dgm:pt modelId="{337D6952-2A59-4E7F-9BDE-28885B767806}" type="pres">
      <dgm:prSet presAssocID="{77F8A224-362D-4B29-9ED2-372767AD1132}" presName="textNode" presStyleLbl="node1" presStyleIdx="0" presStyleCnt="5" custScaleX="128958" custScaleY="139860" custLinFactNeighborX="-121" custLinFactNeighborY="-1222">
        <dgm:presLayoutVars>
          <dgm:bulletEnabled val="1"/>
        </dgm:presLayoutVars>
      </dgm:prSet>
      <dgm:spPr/>
      <dgm:t>
        <a:bodyPr/>
        <a:lstStyle/>
        <a:p>
          <a:endParaRPr lang="en-US"/>
        </a:p>
      </dgm:t>
    </dgm:pt>
    <dgm:pt modelId="{0699992F-5E6E-4881-9D71-4C6D90514EE0}" type="pres">
      <dgm:prSet presAssocID="{949271E5-6B48-4105-BD9E-3C16FCBE3434}" presName="sibTrans" presStyleCnt="0"/>
      <dgm:spPr/>
    </dgm:pt>
    <dgm:pt modelId="{0CB6F929-0980-40E5-A915-A59C2E8AD5C5}" type="pres">
      <dgm:prSet presAssocID="{AC72EC50-F23E-4302-8B0D-D1C00F3CBEF6}" presName="textNode" presStyleLbl="node1" presStyleIdx="1" presStyleCnt="5" custScaleX="111834" custScaleY="140504">
        <dgm:presLayoutVars>
          <dgm:bulletEnabled val="1"/>
        </dgm:presLayoutVars>
      </dgm:prSet>
      <dgm:spPr/>
      <dgm:t>
        <a:bodyPr/>
        <a:lstStyle/>
        <a:p>
          <a:endParaRPr lang="en-US"/>
        </a:p>
      </dgm:t>
    </dgm:pt>
    <dgm:pt modelId="{9530EFEE-4743-48F1-851B-F9AB4C3D8831}" type="pres">
      <dgm:prSet presAssocID="{D77AAD81-3FD0-4BC4-BBDD-4CA219ED3F4E}" presName="sibTrans" presStyleCnt="0"/>
      <dgm:spPr/>
    </dgm:pt>
    <dgm:pt modelId="{1D2F1EF8-B198-447D-AF8F-2052393DC388}" type="pres">
      <dgm:prSet presAssocID="{00F69D08-1316-4E01-8D82-41EFB5298420}" presName="textNode" presStyleLbl="node1" presStyleIdx="2" presStyleCnt="5" custScaleX="129709" custScaleY="137416">
        <dgm:presLayoutVars>
          <dgm:bulletEnabled val="1"/>
        </dgm:presLayoutVars>
      </dgm:prSet>
      <dgm:spPr/>
      <dgm:t>
        <a:bodyPr/>
        <a:lstStyle/>
        <a:p>
          <a:endParaRPr lang="en-US"/>
        </a:p>
      </dgm:t>
    </dgm:pt>
    <dgm:pt modelId="{FFC29FC7-E189-4597-A17B-C15E233F785F}" type="pres">
      <dgm:prSet presAssocID="{B2C57568-4D4A-45C5-BDD4-9CDCF2A41F03}" presName="sibTrans" presStyleCnt="0"/>
      <dgm:spPr/>
    </dgm:pt>
    <dgm:pt modelId="{237FFA2C-C095-4402-BC15-FD884CBDAA5F}" type="pres">
      <dgm:prSet presAssocID="{1DFDF909-C370-494B-A01E-BAC331E5A275}" presName="textNode" presStyleLbl="node1" presStyleIdx="3" presStyleCnt="5" custScaleX="132638" custScaleY="138960">
        <dgm:presLayoutVars>
          <dgm:bulletEnabled val="1"/>
        </dgm:presLayoutVars>
      </dgm:prSet>
      <dgm:spPr/>
      <dgm:t>
        <a:bodyPr/>
        <a:lstStyle/>
        <a:p>
          <a:endParaRPr lang="en-US"/>
        </a:p>
      </dgm:t>
    </dgm:pt>
    <dgm:pt modelId="{1DCF76FE-4FFE-4BFC-8F18-D94A54FF4D4B}" type="pres">
      <dgm:prSet presAssocID="{CA0ED62A-57C4-47E2-B46F-2607ACAFE7FD}" presName="sibTrans" presStyleCnt="0"/>
      <dgm:spPr/>
    </dgm:pt>
    <dgm:pt modelId="{0C4CBB22-DEEA-4BB8-8688-8B7A9E24855E}" type="pres">
      <dgm:prSet presAssocID="{E66744AE-A967-4C80-99F9-8827B189FD99}" presName="textNode" presStyleLbl="node1" presStyleIdx="4" presStyleCnt="5" custScaleX="112712" custScaleY="132784" custLinFactNeighborX="-23257" custLinFactNeighborY="-3048">
        <dgm:presLayoutVars>
          <dgm:bulletEnabled val="1"/>
        </dgm:presLayoutVars>
      </dgm:prSet>
      <dgm:spPr/>
      <dgm:t>
        <a:bodyPr/>
        <a:lstStyle/>
        <a:p>
          <a:endParaRPr lang="en-US"/>
        </a:p>
      </dgm:t>
    </dgm:pt>
  </dgm:ptLst>
  <dgm:cxnLst>
    <dgm:cxn modelId="{98B00FE4-1C0E-4F88-BBD9-6FC2B179ADF3}" type="presOf" srcId="{B64E4112-A389-4E48-9E0E-65848E69619B}" destId="{0C4CBB22-DEEA-4BB8-8688-8B7A9E24855E}" srcOrd="0" destOrd="1" presId="urn:microsoft.com/office/officeart/2005/8/layout/hProcess9"/>
    <dgm:cxn modelId="{DCA06DA3-2B36-405C-B6A3-DE7341AECFCC}" srcId="{CAFB8649-16D2-485B-990F-AC3FD4F01658}" destId="{E66744AE-A967-4C80-99F9-8827B189FD99}" srcOrd="4" destOrd="0" parTransId="{AD6B5E02-85AD-4856-AAAE-114C33A1E009}" sibTransId="{81702F9C-E705-41D5-882C-7076215A1A08}"/>
    <dgm:cxn modelId="{C8D11E5D-A665-4757-A376-4A95D1F78666}" type="presOf" srcId="{1DFDF909-C370-494B-A01E-BAC331E5A275}" destId="{237FFA2C-C095-4402-BC15-FD884CBDAA5F}" srcOrd="0" destOrd="0" presId="urn:microsoft.com/office/officeart/2005/8/layout/hProcess9"/>
    <dgm:cxn modelId="{DDD10159-E162-4B45-87E7-A6F2C5806FC2}" srcId="{CAFB8649-16D2-485B-990F-AC3FD4F01658}" destId="{77F8A224-362D-4B29-9ED2-372767AD1132}" srcOrd="0" destOrd="0" parTransId="{C7EA3A90-49AA-4320-A971-A0D307EF340E}" sibTransId="{949271E5-6B48-4105-BD9E-3C16FCBE3434}"/>
    <dgm:cxn modelId="{990FBF0E-2661-4C86-BF02-B94C15F51C23}" type="presOf" srcId="{92AB644A-F4F9-469B-8ADC-A010265C2664}" destId="{0C4CBB22-DEEA-4BB8-8688-8B7A9E24855E}" srcOrd="0" destOrd="3" presId="urn:microsoft.com/office/officeart/2005/8/layout/hProcess9"/>
    <dgm:cxn modelId="{448695A9-9617-413F-A663-E7AF58E4304B}" type="presOf" srcId="{77F8A224-362D-4B29-9ED2-372767AD1132}" destId="{337D6952-2A59-4E7F-9BDE-28885B767806}" srcOrd="0" destOrd="0" presId="urn:microsoft.com/office/officeart/2005/8/layout/hProcess9"/>
    <dgm:cxn modelId="{FD1B5E00-6E90-4595-9807-A664B9D46788}" srcId="{CAFB8649-16D2-485B-990F-AC3FD4F01658}" destId="{00F69D08-1316-4E01-8D82-41EFB5298420}" srcOrd="2" destOrd="0" parTransId="{F55C2E7C-4E18-44CE-8B11-26CA59A5F741}" sibTransId="{B2C57568-4D4A-45C5-BDD4-9CDCF2A41F03}"/>
    <dgm:cxn modelId="{E77F8A3A-CA0F-47B4-B7DB-48717D1ED749}" type="presOf" srcId="{E66744AE-A967-4C80-99F9-8827B189FD99}" destId="{0C4CBB22-DEEA-4BB8-8688-8B7A9E24855E}" srcOrd="0" destOrd="0" presId="urn:microsoft.com/office/officeart/2005/8/layout/hProcess9"/>
    <dgm:cxn modelId="{5699B7F5-44E7-46EB-8AFA-AE71CCC4BC58}" srcId="{E66744AE-A967-4C80-99F9-8827B189FD99}" destId="{9B0BF44C-1E63-4EEC-9349-9C143272286C}" srcOrd="1" destOrd="0" parTransId="{C00BBE5E-6757-4CED-A3A3-82860530764B}" sibTransId="{BF022846-7C04-4BE0-9843-FF30B41399D0}"/>
    <dgm:cxn modelId="{7465687B-630C-445B-BC95-2FE3C5D2E1A0}" type="presOf" srcId="{86764671-55E8-4A20-8CCB-1CAA6C48218B}" destId="{0C4CBB22-DEEA-4BB8-8688-8B7A9E24855E}" srcOrd="0" destOrd="4" presId="urn:microsoft.com/office/officeart/2005/8/layout/hProcess9"/>
    <dgm:cxn modelId="{066FA4DF-58EC-4D0B-AAD6-7A09748A601C}" srcId="{E66744AE-A967-4C80-99F9-8827B189FD99}" destId="{92AB644A-F4F9-469B-8ADC-A010265C2664}" srcOrd="2" destOrd="0" parTransId="{AA5A207A-E207-4AF6-A64A-07B97A0D140B}" sibTransId="{5E0267DF-D9F4-4A59-9040-250294A05B3A}"/>
    <dgm:cxn modelId="{3211AEC9-789E-4F6C-8DBF-DC7704EFFB3F}" type="presOf" srcId="{AC72EC50-F23E-4302-8B0D-D1C00F3CBEF6}" destId="{0CB6F929-0980-40E5-A915-A59C2E8AD5C5}" srcOrd="0" destOrd="0" presId="urn:microsoft.com/office/officeart/2005/8/layout/hProcess9"/>
    <dgm:cxn modelId="{EB97E60A-F7FF-4025-93F0-2E251ABD55AB}" srcId="{CAFB8649-16D2-485B-990F-AC3FD4F01658}" destId="{1DFDF909-C370-494B-A01E-BAC331E5A275}" srcOrd="3" destOrd="0" parTransId="{36DD7AED-2EA3-46B5-944A-6B4A3661BC9B}" sibTransId="{CA0ED62A-57C4-47E2-B46F-2607ACAFE7FD}"/>
    <dgm:cxn modelId="{DD880907-A541-443A-B450-3B2D07E707FE}" type="presOf" srcId="{00F69D08-1316-4E01-8D82-41EFB5298420}" destId="{1D2F1EF8-B198-447D-AF8F-2052393DC388}" srcOrd="0" destOrd="0" presId="urn:microsoft.com/office/officeart/2005/8/layout/hProcess9"/>
    <dgm:cxn modelId="{CF3F76C4-B8DE-4AA9-ACF1-1A43047E7644}" type="presOf" srcId="{9B0BF44C-1E63-4EEC-9349-9C143272286C}" destId="{0C4CBB22-DEEA-4BB8-8688-8B7A9E24855E}" srcOrd="0" destOrd="2" presId="urn:microsoft.com/office/officeart/2005/8/layout/hProcess9"/>
    <dgm:cxn modelId="{23C5A49F-881C-4B3F-BED7-E8AC2B21338E}" type="presOf" srcId="{CAFB8649-16D2-485B-990F-AC3FD4F01658}" destId="{F8537D06-697B-4E5E-ABA2-2273009F120C}" srcOrd="0" destOrd="0" presId="urn:microsoft.com/office/officeart/2005/8/layout/hProcess9"/>
    <dgm:cxn modelId="{91FFF572-D575-48E0-B0D5-0A5EDC8FF36F}" srcId="{CAFB8649-16D2-485B-990F-AC3FD4F01658}" destId="{AC72EC50-F23E-4302-8B0D-D1C00F3CBEF6}" srcOrd="1" destOrd="0" parTransId="{44B92663-F005-41D2-BF9C-EDFE155560F4}" sibTransId="{D77AAD81-3FD0-4BC4-BBDD-4CA219ED3F4E}"/>
    <dgm:cxn modelId="{6C0C703A-E121-4F19-9957-D0A6CA4815B8}" srcId="{E66744AE-A967-4C80-99F9-8827B189FD99}" destId="{B64E4112-A389-4E48-9E0E-65848E69619B}" srcOrd="0" destOrd="0" parTransId="{0DC6D43E-08D1-4038-B81A-43F1A18945EB}" sibTransId="{150EB012-CCAA-481E-92EF-3F74B9D7A3B7}"/>
    <dgm:cxn modelId="{AFE730DB-C96F-475D-91D2-461121B0A6C2}" srcId="{E66744AE-A967-4C80-99F9-8827B189FD99}" destId="{86764671-55E8-4A20-8CCB-1CAA6C48218B}" srcOrd="3" destOrd="0" parTransId="{95AC6433-ED93-4C32-9D3A-52A46EFCE5CC}" sibTransId="{BFF3DFEF-2B67-4C07-BEF0-993B1D43D184}"/>
    <dgm:cxn modelId="{8086BB96-4FE0-4869-A4BF-7B5DC3B9417B}" type="presParOf" srcId="{F8537D06-697B-4E5E-ABA2-2273009F120C}" destId="{DEF497FD-3582-4115-8A7F-DA6BB8A06E0D}" srcOrd="0" destOrd="0" presId="urn:microsoft.com/office/officeart/2005/8/layout/hProcess9"/>
    <dgm:cxn modelId="{2C418F1A-62D4-4D7D-AE64-16D95E9ACB3C}" type="presParOf" srcId="{F8537D06-697B-4E5E-ABA2-2273009F120C}" destId="{F7B4A262-CAD4-42A7-9484-655F5A048E71}" srcOrd="1" destOrd="0" presId="urn:microsoft.com/office/officeart/2005/8/layout/hProcess9"/>
    <dgm:cxn modelId="{3D3A9653-436A-408B-8E49-69776FD34ABC}" type="presParOf" srcId="{F7B4A262-CAD4-42A7-9484-655F5A048E71}" destId="{337D6952-2A59-4E7F-9BDE-28885B767806}" srcOrd="0" destOrd="0" presId="urn:microsoft.com/office/officeart/2005/8/layout/hProcess9"/>
    <dgm:cxn modelId="{AC36481E-1D2D-4C8B-8096-888B2231C881}" type="presParOf" srcId="{F7B4A262-CAD4-42A7-9484-655F5A048E71}" destId="{0699992F-5E6E-4881-9D71-4C6D90514EE0}" srcOrd="1" destOrd="0" presId="urn:microsoft.com/office/officeart/2005/8/layout/hProcess9"/>
    <dgm:cxn modelId="{9D65A72B-0AC3-44DC-9A05-254C726E2992}" type="presParOf" srcId="{F7B4A262-CAD4-42A7-9484-655F5A048E71}" destId="{0CB6F929-0980-40E5-A915-A59C2E8AD5C5}" srcOrd="2" destOrd="0" presId="urn:microsoft.com/office/officeart/2005/8/layout/hProcess9"/>
    <dgm:cxn modelId="{31519410-B20D-4472-861E-939250E0882F}" type="presParOf" srcId="{F7B4A262-CAD4-42A7-9484-655F5A048E71}" destId="{9530EFEE-4743-48F1-851B-F9AB4C3D8831}" srcOrd="3" destOrd="0" presId="urn:microsoft.com/office/officeart/2005/8/layout/hProcess9"/>
    <dgm:cxn modelId="{4DBC19F9-9018-42B3-8489-033296B14C5E}" type="presParOf" srcId="{F7B4A262-CAD4-42A7-9484-655F5A048E71}" destId="{1D2F1EF8-B198-447D-AF8F-2052393DC388}" srcOrd="4" destOrd="0" presId="urn:microsoft.com/office/officeart/2005/8/layout/hProcess9"/>
    <dgm:cxn modelId="{ECE8A9A6-5A64-4CB9-AB8D-413C7B92D525}" type="presParOf" srcId="{F7B4A262-CAD4-42A7-9484-655F5A048E71}" destId="{FFC29FC7-E189-4597-A17B-C15E233F785F}" srcOrd="5" destOrd="0" presId="urn:microsoft.com/office/officeart/2005/8/layout/hProcess9"/>
    <dgm:cxn modelId="{6A63B5EB-41B4-43ED-9447-02C0DA70DDA8}" type="presParOf" srcId="{F7B4A262-CAD4-42A7-9484-655F5A048E71}" destId="{237FFA2C-C095-4402-BC15-FD884CBDAA5F}" srcOrd="6" destOrd="0" presId="urn:microsoft.com/office/officeart/2005/8/layout/hProcess9"/>
    <dgm:cxn modelId="{B83C3E23-9B4F-46C8-A94E-A321DB6B96F9}" type="presParOf" srcId="{F7B4A262-CAD4-42A7-9484-655F5A048E71}" destId="{1DCF76FE-4FFE-4BFC-8F18-D94A54FF4D4B}" srcOrd="7" destOrd="0" presId="urn:microsoft.com/office/officeart/2005/8/layout/hProcess9"/>
    <dgm:cxn modelId="{1E59005E-50DC-4805-8176-9C3070650165}" type="presParOf" srcId="{F7B4A262-CAD4-42A7-9484-655F5A048E71}" destId="{0C4CBB22-DEEA-4BB8-8688-8B7A9E24855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D9BCF4-19F0-4883-B43E-0EC960D099B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E2BBB1E-1BD0-4D1E-A1A5-06116AAE5CF8}">
      <dgm:prSet custT="1"/>
      <dgm:spPr/>
      <dgm:t>
        <a:bodyPr/>
        <a:lstStyle/>
        <a:p>
          <a:pPr rtl="0"/>
          <a:r>
            <a:rPr lang="en-US" sz="2400" b="1" dirty="0" smtClean="0"/>
            <a:t>Interim Assessment</a:t>
          </a:r>
          <a:endParaRPr lang="en-US" sz="2400" b="1" dirty="0"/>
        </a:p>
      </dgm:t>
    </dgm:pt>
    <dgm:pt modelId="{3D5BC00D-6D78-490C-9B9E-FDC97BA699FD}" type="parTrans" cxnId="{4DA454E6-96C8-4AA3-A288-EE5146649241}">
      <dgm:prSet/>
      <dgm:spPr/>
      <dgm:t>
        <a:bodyPr/>
        <a:lstStyle/>
        <a:p>
          <a:endParaRPr lang="en-US"/>
        </a:p>
      </dgm:t>
    </dgm:pt>
    <dgm:pt modelId="{FA3B7365-BBDE-4531-8044-CB3E94998FFD}" type="sibTrans" cxnId="{4DA454E6-96C8-4AA3-A288-EE5146649241}">
      <dgm:prSet/>
      <dgm:spPr/>
      <dgm:t>
        <a:bodyPr/>
        <a:lstStyle/>
        <a:p>
          <a:endParaRPr lang="en-US"/>
        </a:p>
      </dgm:t>
    </dgm:pt>
    <dgm:pt modelId="{182E6F5E-9A98-43FF-80BF-35D4219CD605}">
      <dgm:prSet/>
      <dgm:spPr/>
      <dgm:t>
        <a:bodyPr/>
        <a:lstStyle/>
        <a:p>
          <a:pPr rtl="0"/>
          <a:r>
            <a:rPr lang="en-US" b="0" dirty="0" smtClean="0">
              <a:solidFill>
                <a:schemeClr val="tx2"/>
              </a:solidFill>
              <a:latin typeface="Arial" pitchFamily="34" charset="0"/>
              <a:cs typeface="Arial" pitchFamily="34" charset="0"/>
            </a:rPr>
            <a:t>Optional comprehensive and content-cluster assessment to help identify specific needs of each student</a:t>
          </a:r>
          <a:endParaRPr lang="en-US" b="0" dirty="0">
            <a:solidFill>
              <a:schemeClr val="tx2"/>
            </a:solidFill>
          </a:endParaRPr>
        </a:p>
      </dgm:t>
    </dgm:pt>
    <dgm:pt modelId="{BB3DBB5B-07C1-43CF-A801-E9A0923F983A}" type="parTrans" cxnId="{DF1253D3-6AC2-4076-A774-21676F2534F8}">
      <dgm:prSet/>
      <dgm:spPr/>
      <dgm:t>
        <a:bodyPr/>
        <a:lstStyle/>
        <a:p>
          <a:endParaRPr lang="en-US"/>
        </a:p>
      </dgm:t>
    </dgm:pt>
    <dgm:pt modelId="{793B235A-0858-40D9-AB21-1F746B89B8E0}" type="sibTrans" cxnId="{DF1253D3-6AC2-4076-A774-21676F2534F8}">
      <dgm:prSet/>
      <dgm:spPr/>
      <dgm:t>
        <a:bodyPr/>
        <a:lstStyle/>
        <a:p>
          <a:endParaRPr lang="en-US"/>
        </a:p>
      </dgm:t>
    </dgm:pt>
    <dgm:pt modelId="{4DEBCE44-90F5-4B45-9B56-EA825264E3CD}">
      <dgm:prSet/>
      <dgm:spPr/>
      <dgm:t>
        <a:bodyPr/>
        <a:lstStyle/>
        <a:p>
          <a:r>
            <a:rPr lang="en-US" b="0" dirty="0" smtClean="0">
              <a:solidFill>
                <a:schemeClr val="tx2"/>
              </a:solidFill>
              <a:latin typeface="Arial" pitchFamily="34" charset="0"/>
              <a:cs typeface="Arial" pitchFamily="34" charset="0"/>
            </a:rPr>
            <a:t>Accessible all year</a:t>
          </a:r>
          <a:endParaRPr lang="en-US" b="0" dirty="0">
            <a:solidFill>
              <a:schemeClr val="tx2"/>
            </a:solidFill>
            <a:latin typeface="Arial" pitchFamily="34" charset="0"/>
            <a:cs typeface="Arial" pitchFamily="34" charset="0"/>
          </a:endParaRPr>
        </a:p>
      </dgm:t>
    </dgm:pt>
    <dgm:pt modelId="{D80A9D93-4DD1-4682-8101-03E52470561A}" type="parTrans" cxnId="{3E4CB638-7A7D-4ECB-B215-5A2021742610}">
      <dgm:prSet/>
      <dgm:spPr/>
      <dgm:t>
        <a:bodyPr/>
        <a:lstStyle/>
        <a:p>
          <a:endParaRPr lang="en-US"/>
        </a:p>
      </dgm:t>
    </dgm:pt>
    <dgm:pt modelId="{6F0C4AB2-3685-4A9A-B720-6839C9D83333}" type="sibTrans" cxnId="{3E4CB638-7A7D-4ECB-B215-5A2021742610}">
      <dgm:prSet/>
      <dgm:spPr/>
      <dgm:t>
        <a:bodyPr/>
        <a:lstStyle/>
        <a:p>
          <a:endParaRPr lang="en-US"/>
        </a:p>
      </dgm:t>
    </dgm:pt>
    <dgm:pt modelId="{4063FDC9-A77C-4BA9-9DA2-D7FE575F7033}">
      <dgm:prSet/>
      <dgm:spPr/>
      <dgm:t>
        <a:bodyPr/>
        <a:lstStyle/>
        <a:p>
          <a:r>
            <a:rPr lang="en-US" b="0" dirty="0" smtClean="0">
              <a:solidFill>
                <a:schemeClr val="tx2"/>
              </a:solidFill>
              <a:latin typeface="Arial" pitchFamily="34" charset="0"/>
              <a:cs typeface="Arial" pitchFamily="34" charset="0"/>
            </a:rPr>
            <a:t>Provides clear examples of expected performance on Common Core standards</a:t>
          </a:r>
          <a:endParaRPr lang="en-US" b="0" dirty="0">
            <a:solidFill>
              <a:schemeClr val="tx2"/>
            </a:solidFill>
            <a:latin typeface="Arial" pitchFamily="34" charset="0"/>
            <a:cs typeface="Arial" pitchFamily="34" charset="0"/>
          </a:endParaRPr>
        </a:p>
      </dgm:t>
    </dgm:pt>
    <dgm:pt modelId="{4B676B9A-4FF2-4E2B-975F-97856F6D5B48}" type="parTrans" cxnId="{5411721A-67D8-407D-9A31-A473C8F76698}">
      <dgm:prSet/>
      <dgm:spPr/>
      <dgm:t>
        <a:bodyPr/>
        <a:lstStyle/>
        <a:p>
          <a:endParaRPr lang="en-US"/>
        </a:p>
      </dgm:t>
    </dgm:pt>
    <dgm:pt modelId="{841943BB-90EE-4DB6-BAA5-4CB44D517514}" type="sibTrans" cxnId="{5411721A-67D8-407D-9A31-A473C8F76698}">
      <dgm:prSet/>
      <dgm:spPr/>
      <dgm:t>
        <a:bodyPr/>
        <a:lstStyle/>
        <a:p>
          <a:endParaRPr lang="en-US"/>
        </a:p>
      </dgm:t>
    </dgm:pt>
    <dgm:pt modelId="{63F98561-666B-4F7F-9BB1-F81A9BF941DA}">
      <dgm:prSet/>
      <dgm:spPr/>
      <dgm:t>
        <a:bodyPr/>
        <a:lstStyle/>
        <a:p>
          <a:r>
            <a:rPr lang="en-US" b="0" dirty="0" smtClean="0">
              <a:solidFill>
                <a:schemeClr val="tx2"/>
              </a:solidFill>
              <a:latin typeface="Arial" pitchFamily="34" charset="0"/>
              <a:cs typeface="Arial" pitchFamily="34" charset="0"/>
            </a:rPr>
            <a:t>Includes a variety of question types: selected response, short constructed response, extended constructed response, technology enhanced, and performance tasks</a:t>
          </a:r>
          <a:endParaRPr lang="en-US" b="0" dirty="0">
            <a:solidFill>
              <a:schemeClr val="tx2"/>
            </a:solidFill>
            <a:latin typeface="Arial" pitchFamily="34" charset="0"/>
            <a:cs typeface="Arial" pitchFamily="34" charset="0"/>
          </a:endParaRPr>
        </a:p>
      </dgm:t>
    </dgm:pt>
    <dgm:pt modelId="{3AD304E6-2E50-4F20-9F6B-5BBE0303FD50}" type="parTrans" cxnId="{ED2C9A3A-ED37-47D9-A91B-BA68F081560F}">
      <dgm:prSet/>
      <dgm:spPr/>
      <dgm:t>
        <a:bodyPr/>
        <a:lstStyle/>
        <a:p>
          <a:endParaRPr lang="en-US"/>
        </a:p>
      </dgm:t>
    </dgm:pt>
    <dgm:pt modelId="{B7F574AC-E0FF-409B-A6A5-9F4C15E6645B}" type="sibTrans" cxnId="{ED2C9A3A-ED37-47D9-A91B-BA68F081560F}">
      <dgm:prSet/>
      <dgm:spPr/>
      <dgm:t>
        <a:bodyPr/>
        <a:lstStyle/>
        <a:p>
          <a:endParaRPr lang="en-US"/>
        </a:p>
      </dgm:t>
    </dgm:pt>
    <dgm:pt modelId="{6007ED4A-9223-44E2-AF3E-080B16586EB6}">
      <dgm:prSet/>
      <dgm:spPr/>
      <dgm:t>
        <a:bodyPr/>
        <a:lstStyle/>
        <a:p>
          <a:r>
            <a:rPr lang="en-US" b="0" dirty="0" smtClean="0">
              <a:solidFill>
                <a:schemeClr val="tx2"/>
              </a:solidFill>
              <a:latin typeface="Arial" pitchFamily="34" charset="0"/>
              <a:cs typeface="Arial" pitchFamily="34" charset="0"/>
            </a:rPr>
            <a:t>Aligned to and reported on the same scale as the summative assessments</a:t>
          </a:r>
          <a:endParaRPr lang="en-US" b="0" dirty="0">
            <a:solidFill>
              <a:schemeClr val="tx2"/>
            </a:solidFill>
            <a:latin typeface="Arial" pitchFamily="34" charset="0"/>
            <a:cs typeface="Arial" pitchFamily="34" charset="0"/>
          </a:endParaRPr>
        </a:p>
      </dgm:t>
    </dgm:pt>
    <dgm:pt modelId="{C28DD487-4F8E-4D54-A171-59D4D298B210}" type="parTrans" cxnId="{4FEC8EAA-984F-4493-97D1-BAE8062A7912}">
      <dgm:prSet/>
      <dgm:spPr/>
      <dgm:t>
        <a:bodyPr/>
        <a:lstStyle/>
        <a:p>
          <a:endParaRPr lang="en-US"/>
        </a:p>
      </dgm:t>
    </dgm:pt>
    <dgm:pt modelId="{58E6BA22-5DEB-4838-9374-FF2C3AA3DCA5}" type="sibTrans" cxnId="{4FEC8EAA-984F-4493-97D1-BAE8062A7912}">
      <dgm:prSet/>
      <dgm:spPr/>
      <dgm:t>
        <a:bodyPr/>
        <a:lstStyle/>
        <a:p>
          <a:endParaRPr lang="en-US"/>
        </a:p>
      </dgm:t>
    </dgm:pt>
    <dgm:pt modelId="{0209C9EA-8D75-456B-A0CA-9A76D32AC799}">
      <dgm:prSet/>
      <dgm:spPr/>
      <dgm:t>
        <a:bodyPr/>
        <a:lstStyle/>
        <a:p>
          <a:r>
            <a:rPr lang="en-US" b="0" dirty="0" smtClean="0">
              <a:solidFill>
                <a:schemeClr val="tx2"/>
              </a:solidFill>
              <a:latin typeface="Arial" pitchFamily="34" charset="0"/>
              <a:cs typeface="Arial" pitchFamily="34" charset="0"/>
            </a:rPr>
            <a:t>Fully accessible for instruction and professional development</a:t>
          </a:r>
          <a:endParaRPr lang="en-US" b="0" dirty="0">
            <a:solidFill>
              <a:schemeClr val="tx2"/>
            </a:solidFill>
            <a:latin typeface="Arial" pitchFamily="34" charset="0"/>
            <a:cs typeface="Arial" pitchFamily="34" charset="0"/>
          </a:endParaRPr>
        </a:p>
      </dgm:t>
    </dgm:pt>
    <dgm:pt modelId="{321FCEF2-7B73-4670-A7D4-9C0906CD3B93}" type="parTrans" cxnId="{FEFA28ED-0FDC-49E3-8E9F-5C4F31A0621A}">
      <dgm:prSet/>
      <dgm:spPr/>
      <dgm:t>
        <a:bodyPr/>
        <a:lstStyle/>
        <a:p>
          <a:endParaRPr lang="en-US"/>
        </a:p>
      </dgm:t>
    </dgm:pt>
    <dgm:pt modelId="{B13D7F60-62A5-49F4-97FA-8E3407E835DE}" type="sibTrans" cxnId="{FEFA28ED-0FDC-49E3-8E9F-5C4F31A0621A}">
      <dgm:prSet/>
      <dgm:spPr/>
      <dgm:t>
        <a:bodyPr/>
        <a:lstStyle/>
        <a:p>
          <a:endParaRPr lang="en-US"/>
        </a:p>
      </dgm:t>
    </dgm:pt>
    <dgm:pt modelId="{AF1AA58B-1EE4-4A4B-A063-A276D891C45D}">
      <dgm:prSet custT="1"/>
      <dgm:spPr/>
      <dgm:t>
        <a:bodyPr/>
        <a:lstStyle/>
        <a:p>
          <a:pPr rtl="0"/>
          <a:r>
            <a:rPr lang="en-US" sz="2400" b="1" dirty="0" smtClean="0"/>
            <a:t>Formative Assessment</a:t>
          </a:r>
          <a:endParaRPr lang="en-US" sz="2400" b="0" dirty="0">
            <a:solidFill>
              <a:schemeClr val="tx2"/>
            </a:solidFill>
            <a:latin typeface="Arial" pitchFamily="34" charset="0"/>
            <a:cs typeface="Arial" pitchFamily="34" charset="0"/>
          </a:endParaRPr>
        </a:p>
      </dgm:t>
    </dgm:pt>
    <dgm:pt modelId="{2C2CACED-4A99-42CC-800B-FBB3F0294B22}" type="parTrans" cxnId="{0FB73EC8-ECC4-44CD-A552-944A6E328823}">
      <dgm:prSet/>
      <dgm:spPr/>
      <dgm:t>
        <a:bodyPr/>
        <a:lstStyle/>
        <a:p>
          <a:endParaRPr lang="en-US"/>
        </a:p>
      </dgm:t>
    </dgm:pt>
    <dgm:pt modelId="{52295EF5-8B4A-4E03-ADBD-19497844DBAF}" type="sibTrans" cxnId="{0FB73EC8-ECC4-44CD-A552-944A6E328823}">
      <dgm:prSet/>
      <dgm:spPr/>
      <dgm:t>
        <a:bodyPr/>
        <a:lstStyle/>
        <a:p>
          <a:endParaRPr lang="en-US"/>
        </a:p>
      </dgm:t>
    </dgm:pt>
    <dgm:pt modelId="{F74A3CEF-321B-4645-93A5-D73495E6C3FE}">
      <dgm:prSet/>
      <dgm:spPr/>
      <dgm:t>
        <a:bodyPr/>
        <a:lstStyle/>
        <a:p>
          <a:pPr rtl="0"/>
          <a:r>
            <a:rPr lang="en-US" dirty="0" smtClean="0">
              <a:solidFill>
                <a:schemeClr val="tx2"/>
              </a:solidFill>
              <a:latin typeface="Arial" pitchFamily="34" charset="0"/>
              <a:cs typeface="Arial" pitchFamily="34" charset="0"/>
            </a:rPr>
            <a:t>Not a test – a digital library of formative assessment tools &amp; professional development resources</a:t>
          </a:r>
          <a:endParaRPr lang="en-US" dirty="0">
            <a:solidFill>
              <a:schemeClr val="tx2"/>
            </a:solidFill>
            <a:latin typeface="Arial" pitchFamily="34" charset="0"/>
            <a:cs typeface="Arial" pitchFamily="34" charset="0"/>
          </a:endParaRPr>
        </a:p>
      </dgm:t>
    </dgm:pt>
    <dgm:pt modelId="{E3B12736-8574-43FA-90BE-E4CCFC3BEB17}" type="parTrans" cxnId="{F9FA9324-35C8-4531-A10A-17C93AE16DF7}">
      <dgm:prSet/>
      <dgm:spPr/>
      <dgm:t>
        <a:bodyPr/>
        <a:lstStyle/>
        <a:p>
          <a:endParaRPr lang="en-US"/>
        </a:p>
      </dgm:t>
    </dgm:pt>
    <dgm:pt modelId="{1D81D16B-0A44-4857-A9D5-98EA8938CE16}" type="sibTrans" cxnId="{F9FA9324-35C8-4531-A10A-17C93AE16DF7}">
      <dgm:prSet/>
      <dgm:spPr/>
      <dgm:t>
        <a:bodyPr/>
        <a:lstStyle/>
        <a:p>
          <a:endParaRPr lang="en-US"/>
        </a:p>
      </dgm:t>
    </dgm:pt>
    <dgm:pt modelId="{4DC4CE01-2CB0-4BAB-9AC3-900D696BBE76}">
      <dgm:prSet/>
      <dgm:spPr/>
      <dgm:t>
        <a:bodyPr/>
        <a:lstStyle/>
        <a:p>
          <a:pPr rtl="0"/>
          <a:r>
            <a:rPr lang="en-US" dirty="0" smtClean="0">
              <a:solidFill>
                <a:schemeClr val="tx2"/>
              </a:solidFill>
              <a:latin typeface="Arial" pitchFamily="34" charset="0"/>
              <a:cs typeface="Arial" pitchFamily="34" charset="0"/>
            </a:rPr>
            <a:t>Online, accessible to all teachers</a:t>
          </a:r>
          <a:endParaRPr lang="en-US" dirty="0">
            <a:solidFill>
              <a:schemeClr val="tx2"/>
            </a:solidFill>
            <a:latin typeface="Arial" pitchFamily="34" charset="0"/>
            <a:cs typeface="Arial" pitchFamily="34" charset="0"/>
          </a:endParaRPr>
        </a:p>
      </dgm:t>
    </dgm:pt>
    <dgm:pt modelId="{13083CF9-632C-4F8D-A32D-FBEA00B7420A}" type="parTrans" cxnId="{4D7940CD-535C-4026-9A99-1408CABE807A}">
      <dgm:prSet/>
      <dgm:spPr/>
      <dgm:t>
        <a:bodyPr/>
        <a:lstStyle/>
        <a:p>
          <a:endParaRPr lang="en-US"/>
        </a:p>
      </dgm:t>
    </dgm:pt>
    <dgm:pt modelId="{466A4832-56B6-45F1-A13D-EDD881BAE4C1}" type="sibTrans" cxnId="{4D7940CD-535C-4026-9A99-1408CABE807A}">
      <dgm:prSet/>
      <dgm:spPr/>
      <dgm:t>
        <a:bodyPr/>
        <a:lstStyle/>
        <a:p>
          <a:endParaRPr lang="en-US"/>
        </a:p>
      </dgm:t>
    </dgm:pt>
    <dgm:pt modelId="{3F68E5B6-C903-41EB-BA8E-9C94013694F8}">
      <dgm:prSet/>
      <dgm:spPr/>
      <dgm:t>
        <a:bodyPr/>
        <a:lstStyle/>
        <a:p>
          <a:pPr rtl="0"/>
          <a:r>
            <a:rPr lang="en-US" dirty="0" smtClean="0">
              <a:solidFill>
                <a:schemeClr val="tx2"/>
              </a:solidFill>
              <a:latin typeface="Arial" pitchFamily="34" charset="0"/>
              <a:cs typeface="Arial" pitchFamily="34" charset="0"/>
            </a:rPr>
            <a:t>Supports to tailor instruction to student needs based on information from the assessment system</a:t>
          </a:r>
          <a:endParaRPr lang="en-US" dirty="0">
            <a:solidFill>
              <a:schemeClr val="tx2"/>
            </a:solidFill>
            <a:latin typeface="Arial" pitchFamily="34" charset="0"/>
            <a:cs typeface="Arial" pitchFamily="34" charset="0"/>
          </a:endParaRPr>
        </a:p>
      </dgm:t>
    </dgm:pt>
    <dgm:pt modelId="{49C7DE42-50E0-4C44-8CC7-1E5D91E94A44}" type="parTrans" cxnId="{89902EB1-379C-446E-A2BD-F8B2621B3D11}">
      <dgm:prSet/>
      <dgm:spPr/>
      <dgm:t>
        <a:bodyPr/>
        <a:lstStyle/>
        <a:p>
          <a:endParaRPr lang="en-US"/>
        </a:p>
      </dgm:t>
    </dgm:pt>
    <dgm:pt modelId="{922645B3-B527-437F-B09F-8761FFA1F85B}" type="sibTrans" cxnId="{89902EB1-379C-446E-A2BD-F8B2621B3D11}">
      <dgm:prSet/>
      <dgm:spPr/>
      <dgm:t>
        <a:bodyPr/>
        <a:lstStyle/>
        <a:p>
          <a:endParaRPr lang="en-US"/>
        </a:p>
      </dgm:t>
    </dgm:pt>
    <dgm:pt modelId="{EE3B4DED-E95B-4B99-9F8C-9296B4339CF1}">
      <dgm:prSet/>
      <dgm:spPr/>
      <dgm:t>
        <a:bodyPr/>
        <a:lstStyle/>
        <a:p>
          <a:pPr rtl="0"/>
          <a:r>
            <a:rPr lang="en-US" dirty="0" smtClean="0">
              <a:solidFill>
                <a:schemeClr val="tx2"/>
              </a:solidFill>
              <a:latin typeface="Arial" pitchFamily="34" charset="0"/>
              <a:cs typeface="Arial" pitchFamily="34" charset="0"/>
            </a:rPr>
            <a:t>Developed with input from teams of approx. 100 educators from each Governing State</a:t>
          </a:r>
          <a:endParaRPr lang="en-US" dirty="0">
            <a:solidFill>
              <a:schemeClr val="tx2"/>
            </a:solidFill>
            <a:latin typeface="Arial" pitchFamily="34" charset="0"/>
            <a:cs typeface="Arial" pitchFamily="34" charset="0"/>
          </a:endParaRPr>
        </a:p>
      </dgm:t>
    </dgm:pt>
    <dgm:pt modelId="{1512F234-539D-4D1E-89FB-57C1766F04A6}" type="parTrans" cxnId="{324355CE-4266-4B40-A7FF-B71FCA491284}">
      <dgm:prSet/>
      <dgm:spPr/>
      <dgm:t>
        <a:bodyPr/>
        <a:lstStyle/>
        <a:p>
          <a:endParaRPr lang="en-US"/>
        </a:p>
      </dgm:t>
    </dgm:pt>
    <dgm:pt modelId="{D317F04C-A530-41D4-A768-93D96881B2AA}" type="sibTrans" cxnId="{324355CE-4266-4B40-A7FF-B71FCA491284}">
      <dgm:prSet/>
      <dgm:spPr/>
      <dgm:t>
        <a:bodyPr/>
        <a:lstStyle/>
        <a:p>
          <a:endParaRPr lang="en-US"/>
        </a:p>
      </dgm:t>
    </dgm:pt>
    <dgm:pt modelId="{04E75A75-ECA0-4A1C-A4E4-B078B996F764}">
      <dgm:prSet/>
      <dgm:spPr/>
      <dgm:t>
        <a:bodyPr/>
        <a:lstStyle/>
        <a:p>
          <a:pPr rtl="0"/>
          <a:r>
            <a:rPr lang="en-US" dirty="0" smtClean="0">
              <a:solidFill>
                <a:schemeClr val="tx2"/>
              </a:solidFill>
              <a:latin typeface="Arial" pitchFamily="34" charset="0"/>
              <a:cs typeface="Arial" pitchFamily="34" charset="0"/>
            </a:rPr>
            <a:t>Resources selected according to established quality criteria</a:t>
          </a:r>
          <a:endParaRPr lang="en-US" dirty="0">
            <a:solidFill>
              <a:schemeClr val="tx2"/>
            </a:solidFill>
            <a:latin typeface="Arial" pitchFamily="34" charset="0"/>
            <a:cs typeface="Arial" pitchFamily="34" charset="0"/>
          </a:endParaRPr>
        </a:p>
      </dgm:t>
    </dgm:pt>
    <dgm:pt modelId="{122400CC-CFF8-4342-8FC9-C4C7E75776C9}" type="parTrans" cxnId="{FFAEA72E-785A-41FB-AB0F-22F9DA380D40}">
      <dgm:prSet/>
      <dgm:spPr/>
      <dgm:t>
        <a:bodyPr/>
        <a:lstStyle/>
        <a:p>
          <a:endParaRPr lang="en-US"/>
        </a:p>
      </dgm:t>
    </dgm:pt>
    <dgm:pt modelId="{8650559C-5EEC-4BE3-85E0-6417A7380750}" type="sibTrans" cxnId="{FFAEA72E-785A-41FB-AB0F-22F9DA380D40}">
      <dgm:prSet/>
      <dgm:spPr/>
      <dgm:t>
        <a:bodyPr/>
        <a:lstStyle/>
        <a:p>
          <a:endParaRPr lang="en-US"/>
        </a:p>
      </dgm:t>
    </dgm:pt>
    <dgm:pt modelId="{D88FEC91-773B-4DFF-9240-404536D9323C}">
      <dgm:prSet/>
      <dgm:spPr/>
      <dgm:t>
        <a:bodyPr/>
        <a:lstStyle/>
        <a:p>
          <a:pPr rtl="0"/>
          <a:r>
            <a:rPr lang="en-US" dirty="0" smtClean="0">
              <a:solidFill>
                <a:schemeClr val="tx2"/>
              </a:solidFill>
              <a:latin typeface="Arial" pitchFamily="34" charset="0"/>
              <a:cs typeface="Arial" pitchFamily="34" charset="0"/>
            </a:rPr>
            <a:t>Social media features allow teachers to rate items and share their perspectives</a:t>
          </a:r>
          <a:endParaRPr lang="en-US" dirty="0">
            <a:solidFill>
              <a:schemeClr val="tx2"/>
            </a:solidFill>
            <a:latin typeface="Arial" pitchFamily="34" charset="0"/>
            <a:cs typeface="Arial" pitchFamily="34" charset="0"/>
          </a:endParaRPr>
        </a:p>
      </dgm:t>
    </dgm:pt>
    <dgm:pt modelId="{045219C9-DE7C-4A70-A3EB-EADEB76BE23F}" type="parTrans" cxnId="{0D8765B9-BFC0-45BB-BAD3-33E662B52827}">
      <dgm:prSet/>
      <dgm:spPr/>
      <dgm:t>
        <a:bodyPr/>
        <a:lstStyle/>
        <a:p>
          <a:endParaRPr lang="en-US"/>
        </a:p>
      </dgm:t>
    </dgm:pt>
    <dgm:pt modelId="{AD71E9AF-8652-4D2D-ACB4-66D9929FE1C3}" type="sibTrans" cxnId="{0D8765B9-BFC0-45BB-BAD3-33E662B52827}">
      <dgm:prSet/>
      <dgm:spPr/>
      <dgm:t>
        <a:bodyPr/>
        <a:lstStyle/>
        <a:p>
          <a:endParaRPr lang="en-US"/>
        </a:p>
      </dgm:t>
    </dgm:pt>
    <dgm:pt modelId="{3F4841E3-DB93-4775-BB26-057C7D4F0C00}">
      <dgm:prSet/>
      <dgm:spPr/>
      <dgm:t>
        <a:bodyPr/>
        <a:lstStyle/>
        <a:p>
          <a:pPr rtl="0"/>
          <a:r>
            <a:rPr lang="en-US" dirty="0" smtClean="0">
              <a:solidFill>
                <a:schemeClr val="tx2"/>
              </a:solidFill>
              <a:latin typeface="Arial" pitchFamily="34" charset="0"/>
              <a:cs typeface="Arial" pitchFamily="34" charset="0"/>
            </a:rPr>
            <a:t>Launching in September 2014</a:t>
          </a:r>
          <a:endParaRPr lang="en-US" dirty="0">
            <a:solidFill>
              <a:schemeClr val="tx2"/>
            </a:solidFill>
            <a:latin typeface="Arial" pitchFamily="34" charset="0"/>
            <a:cs typeface="Arial" pitchFamily="34" charset="0"/>
          </a:endParaRPr>
        </a:p>
      </dgm:t>
    </dgm:pt>
    <dgm:pt modelId="{6D46E9A5-87D0-4467-930E-F3E9116957BC}" type="parTrans" cxnId="{A8E81C46-A5CA-41B6-B5EB-15AC41BA099B}">
      <dgm:prSet/>
      <dgm:spPr/>
      <dgm:t>
        <a:bodyPr/>
        <a:lstStyle/>
        <a:p>
          <a:endParaRPr lang="en-US"/>
        </a:p>
      </dgm:t>
    </dgm:pt>
    <dgm:pt modelId="{ADB75530-67DE-4C3E-AD92-2A95F7E8FA47}" type="sibTrans" cxnId="{A8E81C46-A5CA-41B6-B5EB-15AC41BA099B}">
      <dgm:prSet/>
      <dgm:spPr/>
      <dgm:t>
        <a:bodyPr/>
        <a:lstStyle/>
        <a:p>
          <a:endParaRPr lang="en-US"/>
        </a:p>
      </dgm:t>
    </dgm:pt>
    <dgm:pt modelId="{CFCCEDE2-B287-4572-A5AA-7D4DD1C7BFB6}" type="pres">
      <dgm:prSet presAssocID="{46D9BCF4-19F0-4883-B43E-0EC960D099B3}" presName="Name0" presStyleCnt="0">
        <dgm:presLayoutVars>
          <dgm:dir/>
          <dgm:animLvl val="lvl"/>
          <dgm:resizeHandles val="exact"/>
        </dgm:presLayoutVars>
      </dgm:prSet>
      <dgm:spPr/>
      <dgm:t>
        <a:bodyPr/>
        <a:lstStyle/>
        <a:p>
          <a:endParaRPr lang="en-US"/>
        </a:p>
      </dgm:t>
    </dgm:pt>
    <dgm:pt modelId="{B0B74C71-4766-4CB9-9829-139D438159AE}" type="pres">
      <dgm:prSet presAssocID="{0E2BBB1E-1BD0-4D1E-A1A5-06116AAE5CF8}" presName="composite" presStyleCnt="0"/>
      <dgm:spPr/>
    </dgm:pt>
    <dgm:pt modelId="{FB422A96-61B4-4BDA-9911-B322D8FE8F38}" type="pres">
      <dgm:prSet presAssocID="{0E2BBB1E-1BD0-4D1E-A1A5-06116AAE5CF8}" presName="parTx" presStyleLbl="alignNode1" presStyleIdx="0" presStyleCnt="2">
        <dgm:presLayoutVars>
          <dgm:chMax val="0"/>
          <dgm:chPref val="0"/>
          <dgm:bulletEnabled val="1"/>
        </dgm:presLayoutVars>
      </dgm:prSet>
      <dgm:spPr/>
      <dgm:t>
        <a:bodyPr/>
        <a:lstStyle/>
        <a:p>
          <a:endParaRPr lang="en-US"/>
        </a:p>
      </dgm:t>
    </dgm:pt>
    <dgm:pt modelId="{3E698F3E-E88D-4280-A9F1-C339998213FF}" type="pres">
      <dgm:prSet presAssocID="{0E2BBB1E-1BD0-4D1E-A1A5-06116AAE5CF8}" presName="desTx" presStyleLbl="alignAccFollowNode1" presStyleIdx="0" presStyleCnt="2">
        <dgm:presLayoutVars>
          <dgm:bulletEnabled val="1"/>
        </dgm:presLayoutVars>
      </dgm:prSet>
      <dgm:spPr/>
      <dgm:t>
        <a:bodyPr/>
        <a:lstStyle/>
        <a:p>
          <a:endParaRPr lang="en-US"/>
        </a:p>
      </dgm:t>
    </dgm:pt>
    <dgm:pt modelId="{0F20C2EC-970F-4255-ACCF-4561EADF72C5}" type="pres">
      <dgm:prSet presAssocID="{FA3B7365-BBDE-4531-8044-CB3E94998FFD}" presName="space" presStyleCnt="0"/>
      <dgm:spPr/>
    </dgm:pt>
    <dgm:pt modelId="{ECC2698F-38EF-4F5E-8DB9-E98E1BCD5328}" type="pres">
      <dgm:prSet presAssocID="{AF1AA58B-1EE4-4A4B-A063-A276D891C45D}" presName="composite" presStyleCnt="0"/>
      <dgm:spPr/>
    </dgm:pt>
    <dgm:pt modelId="{9BD4649F-9BB9-4F69-8B0C-CCA99A8C8CD9}" type="pres">
      <dgm:prSet presAssocID="{AF1AA58B-1EE4-4A4B-A063-A276D891C45D}" presName="parTx" presStyleLbl="alignNode1" presStyleIdx="1" presStyleCnt="2">
        <dgm:presLayoutVars>
          <dgm:chMax val="0"/>
          <dgm:chPref val="0"/>
          <dgm:bulletEnabled val="1"/>
        </dgm:presLayoutVars>
      </dgm:prSet>
      <dgm:spPr/>
      <dgm:t>
        <a:bodyPr/>
        <a:lstStyle/>
        <a:p>
          <a:endParaRPr lang="en-US"/>
        </a:p>
      </dgm:t>
    </dgm:pt>
    <dgm:pt modelId="{B1E7D744-B25B-4C5C-BB2E-7BB1C5548C09}" type="pres">
      <dgm:prSet presAssocID="{AF1AA58B-1EE4-4A4B-A063-A276D891C45D}" presName="desTx" presStyleLbl="alignAccFollowNode1" presStyleIdx="1" presStyleCnt="2">
        <dgm:presLayoutVars>
          <dgm:bulletEnabled val="1"/>
        </dgm:presLayoutVars>
      </dgm:prSet>
      <dgm:spPr/>
      <dgm:t>
        <a:bodyPr/>
        <a:lstStyle/>
        <a:p>
          <a:endParaRPr lang="en-US"/>
        </a:p>
      </dgm:t>
    </dgm:pt>
  </dgm:ptLst>
  <dgm:cxnLst>
    <dgm:cxn modelId="{A64BD4A2-F6C6-4055-8AED-F273E8F2DE26}" type="presOf" srcId="{AF1AA58B-1EE4-4A4B-A063-A276D891C45D}" destId="{9BD4649F-9BB9-4F69-8B0C-CCA99A8C8CD9}" srcOrd="0" destOrd="0" presId="urn:microsoft.com/office/officeart/2005/8/layout/hList1"/>
    <dgm:cxn modelId="{0FB73EC8-ECC4-44CD-A552-944A6E328823}" srcId="{46D9BCF4-19F0-4883-B43E-0EC960D099B3}" destId="{AF1AA58B-1EE4-4A4B-A063-A276D891C45D}" srcOrd="1" destOrd="0" parTransId="{2C2CACED-4A99-42CC-800B-FBB3F0294B22}" sibTransId="{52295EF5-8B4A-4E03-ADBD-19497844DBAF}"/>
    <dgm:cxn modelId="{FFAEA72E-785A-41FB-AB0F-22F9DA380D40}" srcId="{AF1AA58B-1EE4-4A4B-A063-A276D891C45D}" destId="{04E75A75-ECA0-4A1C-A4E4-B078B996F764}" srcOrd="4" destOrd="0" parTransId="{122400CC-CFF8-4342-8FC9-C4C7E75776C9}" sibTransId="{8650559C-5EEC-4BE3-85E0-6417A7380750}"/>
    <dgm:cxn modelId="{D0567FA1-3D89-4300-87F1-0329C2CE78F7}" type="presOf" srcId="{4DC4CE01-2CB0-4BAB-9AC3-900D696BBE76}" destId="{B1E7D744-B25B-4C5C-BB2E-7BB1C5548C09}" srcOrd="0" destOrd="1" presId="urn:microsoft.com/office/officeart/2005/8/layout/hList1"/>
    <dgm:cxn modelId="{ED2C9A3A-ED37-47D9-A91B-BA68F081560F}" srcId="{0E2BBB1E-1BD0-4D1E-A1A5-06116AAE5CF8}" destId="{63F98561-666B-4F7F-9BB1-F81A9BF941DA}" srcOrd="3" destOrd="0" parTransId="{3AD304E6-2E50-4F20-9F6B-5BBE0303FD50}" sibTransId="{B7F574AC-E0FF-409B-A6A5-9F4C15E6645B}"/>
    <dgm:cxn modelId="{DF1253D3-6AC2-4076-A774-21676F2534F8}" srcId="{0E2BBB1E-1BD0-4D1E-A1A5-06116AAE5CF8}" destId="{182E6F5E-9A98-43FF-80BF-35D4219CD605}" srcOrd="0" destOrd="0" parTransId="{BB3DBB5B-07C1-43CF-A801-E9A0923F983A}" sibTransId="{793B235A-0858-40D9-AB21-1F746B89B8E0}"/>
    <dgm:cxn modelId="{345B930D-41F7-4D7F-91E0-9B27B0517B04}" type="presOf" srcId="{D88FEC91-773B-4DFF-9240-404536D9323C}" destId="{B1E7D744-B25B-4C5C-BB2E-7BB1C5548C09}" srcOrd="0" destOrd="5" presId="urn:microsoft.com/office/officeart/2005/8/layout/hList1"/>
    <dgm:cxn modelId="{5411721A-67D8-407D-9A31-A473C8F76698}" srcId="{0E2BBB1E-1BD0-4D1E-A1A5-06116AAE5CF8}" destId="{4063FDC9-A77C-4BA9-9DA2-D7FE575F7033}" srcOrd="2" destOrd="0" parTransId="{4B676B9A-4FF2-4E2B-975F-97856F6D5B48}" sibTransId="{841943BB-90EE-4DB6-BAA5-4CB44D517514}"/>
    <dgm:cxn modelId="{8C7CF533-A867-448F-A2F1-F5EF7CE36BDD}" type="presOf" srcId="{4DEBCE44-90F5-4B45-9B56-EA825264E3CD}" destId="{3E698F3E-E88D-4280-A9F1-C339998213FF}" srcOrd="0" destOrd="1" presId="urn:microsoft.com/office/officeart/2005/8/layout/hList1"/>
    <dgm:cxn modelId="{BD565AA0-D260-41E4-9534-7C739CF590F9}" type="presOf" srcId="{182E6F5E-9A98-43FF-80BF-35D4219CD605}" destId="{3E698F3E-E88D-4280-A9F1-C339998213FF}" srcOrd="0" destOrd="0" presId="urn:microsoft.com/office/officeart/2005/8/layout/hList1"/>
    <dgm:cxn modelId="{4DA454E6-96C8-4AA3-A288-EE5146649241}" srcId="{46D9BCF4-19F0-4883-B43E-0EC960D099B3}" destId="{0E2BBB1E-1BD0-4D1E-A1A5-06116AAE5CF8}" srcOrd="0" destOrd="0" parTransId="{3D5BC00D-6D78-490C-9B9E-FDC97BA699FD}" sibTransId="{FA3B7365-BBDE-4531-8044-CB3E94998FFD}"/>
    <dgm:cxn modelId="{3E4CB638-7A7D-4ECB-B215-5A2021742610}" srcId="{0E2BBB1E-1BD0-4D1E-A1A5-06116AAE5CF8}" destId="{4DEBCE44-90F5-4B45-9B56-EA825264E3CD}" srcOrd="1" destOrd="0" parTransId="{D80A9D93-4DD1-4682-8101-03E52470561A}" sibTransId="{6F0C4AB2-3685-4A9A-B720-6839C9D83333}"/>
    <dgm:cxn modelId="{E3D583D3-FA19-4FCA-89BF-A35411581902}" type="presOf" srcId="{0209C9EA-8D75-456B-A0CA-9A76D32AC799}" destId="{3E698F3E-E88D-4280-A9F1-C339998213FF}" srcOrd="0" destOrd="5" presId="urn:microsoft.com/office/officeart/2005/8/layout/hList1"/>
    <dgm:cxn modelId="{4FEC8EAA-984F-4493-97D1-BAE8062A7912}" srcId="{0E2BBB1E-1BD0-4D1E-A1A5-06116AAE5CF8}" destId="{6007ED4A-9223-44E2-AF3E-080B16586EB6}" srcOrd="4" destOrd="0" parTransId="{C28DD487-4F8E-4D54-A171-59D4D298B210}" sibTransId="{58E6BA22-5DEB-4838-9374-FF2C3AA3DCA5}"/>
    <dgm:cxn modelId="{120183D7-973A-4C39-8DF5-6EC63B6863BA}" type="presOf" srcId="{46D9BCF4-19F0-4883-B43E-0EC960D099B3}" destId="{CFCCEDE2-B287-4572-A5AA-7D4DD1C7BFB6}" srcOrd="0" destOrd="0" presId="urn:microsoft.com/office/officeart/2005/8/layout/hList1"/>
    <dgm:cxn modelId="{A8E81C46-A5CA-41B6-B5EB-15AC41BA099B}" srcId="{AF1AA58B-1EE4-4A4B-A063-A276D891C45D}" destId="{3F4841E3-DB93-4775-BB26-057C7D4F0C00}" srcOrd="6" destOrd="0" parTransId="{6D46E9A5-87D0-4467-930E-F3E9116957BC}" sibTransId="{ADB75530-67DE-4C3E-AD92-2A95F7E8FA47}"/>
    <dgm:cxn modelId="{F08AC648-5839-40CE-990B-46149A6C9FB5}" type="presOf" srcId="{0E2BBB1E-1BD0-4D1E-A1A5-06116AAE5CF8}" destId="{FB422A96-61B4-4BDA-9911-B322D8FE8F38}" srcOrd="0" destOrd="0" presId="urn:microsoft.com/office/officeart/2005/8/layout/hList1"/>
    <dgm:cxn modelId="{FEFA28ED-0FDC-49E3-8E9F-5C4F31A0621A}" srcId="{0E2BBB1E-1BD0-4D1E-A1A5-06116AAE5CF8}" destId="{0209C9EA-8D75-456B-A0CA-9A76D32AC799}" srcOrd="5" destOrd="0" parTransId="{321FCEF2-7B73-4670-A7D4-9C0906CD3B93}" sibTransId="{B13D7F60-62A5-49F4-97FA-8E3407E835DE}"/>
    <dgm:cxn modelId="{B8A9DB93-52FF-470C-933E-1D0554207AFA}" type="presOf" srcId="{EE3B4DED-E95B-4B99-9F8C-9296B4339CF1}" destId="{B1E7D744-B25B-4C5C-BB2E-7BB1C5548C09}" srcOrd="0" destOrd="3" presId="urn:microsoft.com/office/officeart/2005/8/layout/hList1"/>
    <dgm:cxn modelId="{4D7940CD-535C-4026-9A99-1408CABE807A}" srcId="{AF1AA58B-1EE4-4A4B-A063-A276D891C45D}" destId="{4DC4CE01-2CB0-4BAB-9AC3-900D696BBE76}" srcOrd="1" destOrd="0" parTransId="{13083CF9-632C-4F8D-A32D-FBEA00B7420A}" sibTransId="{466A4832-56B6-45F1-A13D-EDD881BAE4C1}"/>
    <dgm:cxn modelId="{0D8765B9-BFC0-45BB-BAD3-33E662B52827}" srcId="{AF1AA58B-1EE4-4A4B-A063-A276D891C45D}" destId="{D88FEC91-773B-4DFF-9240-404536D9323C}" srcOrd="5" destOrd="0" parTransId="{045219C9-DE7C-4A70-A3EB-EADEB76BE23F}" sibTransId="{AD71E9AF-8652-4D2D-ACB4-66D9929FE1C3}"/>
    <dgm:cxn modelId="{F49BA465-EA20-4C7A-8AD7-1D7C131BAAB6}" type="presOf" srcId="{3F4841E3-DB93-4775-BB26-057C7D4F0C00}" destId="{B1E7D744-B25B-4C5C-BB2E-7BB1C5548C09}" srcOrd="0" destOrd="6" presId="urn:microsoft.com/office/officeart/2005/8/layout/hList1"/>
    <dgm:cxn modelId="{324355CE-4266-4B40-A7FF-B71FCA491284}" srcId="{AF1AA58B-1EE4-4A4B-A063-A276D891C45D}" destId="{EE3B4DED-E95B-4B99-9F8C-9296B4339CF1}" srcOrd="3" destOrd="0" parTransId="{1512F234-539D-4D1E-89FB-57C1766F04A6}" sibTransId="{D317F04C-A530-41D4-A768-93D96881B2AA}"/>
    <dgm:cxn modelId="{7B9CDDEB-A176-4296-94AD-4ED299DA0807}" type="presOf" srcId="{63F98561-666B-4F7F-9BB1-F81A9BF941DA}" destId="{3E698F3E-E88D-4280-A9F1-C339998213FF}" srcOrd="0" destOrd="3" presId="urn:microsoft.com/office/officeart/2005/8/layout/hList1"/>
    <dgm:cxn modelId="{215E47C2-3090-40F9-9B16-F665656E9035}" type="presOf" srcId="{4063FDC9-A77C-4BA9-9DA2-D7FE575F7033}" destId="{3E698F3E-E88D-4280-A9F1-C339998213FF}" srcOrd="0" destOrd="2" presId="urn:microsoft.com/office/officeart/2005/8/layout/hList1"/>
    <dgm:cxn modelId="{E1271354-82D0-4141-976A-EF2DC487545C}" type="presOf" srcId="{3F68E5B6-C903-41EB-BA8E-9C94013694F8}" destId="{B1E7D744-B25B-4C5C-BB2E-7BB1C5548C09}" srcOrd="0" destOrd="2" presId="urn:microsoft.com/office/officeart/2005/8/layout/hList1"/>
    <dgm:cxn modelId="{17B2E994-AC5E-4234-A57B-EB5DFD88EF54}" type="presOf" srcId="{6007ED4A-9223-44E2-AF3E-080B16586EB6}" destId="{3E698F3E-E88D-4280-A9F1-C339998213FF}" srcOrd="0" destOrd="4" presId="urn:microsoft.com/office/officeart/2005/8/layout/hList1"/>
    <dgm:cxn modelId="{89902EB1-379C-446E-A2BD-F8B2621B3D11}" srcId="{AF1AA58B-1EE4-4A4B-A063-A276D891C45D}" destId="{3F68E5B6-C903-41EB-BA8E-9C94013694F8}" srcOrd="2" destOrd="0" parTransId="{49C7DE42-50E0-4C44-8CC7-1E5D91E94A44}" sibTransId="{922645B3-B527-437F-B09F-8761FFA1F85B}"/>
    <dgm:cxn modelId="{F9FA9324-35C8-4531-A10A-17C93AE16DF7}" srcId="{AF1AA58B-1EE4-4A4B-A063-A276D891C45D}" destId="{F74A3CEF-321B-4645-93A5-D73495E6C3FE}" srcOrd="0" destOrd="0" parTransId="{E3B12736-8574-43FA-90BE-E4CCFC3BEB17}" sibTransId="{1D81D16B-0A44-4857-A9D5-98EA8938CE16}"/>
    <dgm:cxn modelId="{439F2C1D-3A07-41F3-80B5-B62E64077750}" type="presOf" srcId="{04E75A75-ECA0-4A1C-A4E4-B078B996F764}" destId="{B1E7D744-B25B-4C5C-BB2E-7BB1C5548C09}" srcOrd="0" destOrd="4" presId="urn:microsoft.com/office/officeart/2005/8/layout/hList1"/>
    <dgm:cxn modelId="{18E9C1F7-52A3-4CD8-A40E-63955AD0D126}" type="presOf" srcId="{F74A3CEF-321B-4645-93A5-D73495E6C3FE}" destId="{B1E7D744-B25B-4C5C-BB2E-7BB1C5548C09}" srcOrd="0" destOrd="0" presId="urn:microsoft.com/office/officeart/2005/8/layout/hList1"/>
    <dgm:cxn modelId="{A42A0C2A-6146-4460-A887-FF836865ADB3}" type="presParOf" srcId="{CFCCEDE2-B287-4572-A5AA-7D4DD1C7BFB6}" destId="{B0B74C71-4766-4CB9-9829-139D438159AE}" srcOrd="0" destOrd="0" presId="urn:microsoft.com/office/officeart/2005/8/layout/hList1"/>
    <dgm:cxn modelId="{23E59A82-E015-47B6-9060-1761A670DA8D}" type="presParOf" srcId="{B0B74C71-4766-4CB9-9829-139D438159AE}" destId="{FB422A96-61B4-4BDA-9911-B322D8FE8F38}" srcOrd="0" destOrd="0" presId="urn:microsoft.com/office/officeart/2005/8/layout/hList1"/>
    <dgm:cxn modelId="{2ED28850-3DA8-4597-8F9D-B0B4BEE4F961}" type="presParOf" srcId="{B0B74C71-4766-4CB9-9829-139D438159AE}" destId="{3E698F3E-E88D-4280-A9F1-C339998213FF}" srcOrd="1" destOrd="0" presId="urn:microsoft.com/office/officeart/2005/8/layout/hList1"/>
    <dgm:cxn modelId="{6F4865A0-E731-4304-8B76-94022EDA59D5}" type="presParOf" srcId="{CFCCEDE2-B287-4572-A5AA-7D4DD1C7BFB6}" destId="{0F20C2EC-970F-4255-ACCF-4561EADF72C5}" srcOrd="1" destOrd="0" presId="urn:microsoft.com/office/officeart/2005/8/layout/hList1"/>
    <dgm:cxn modelId="{F70C43F6-41AA-4802-BA39-BA5DC20DCEA2}" type="presParOf" srcId="{CFCCEDE2-B287-4572-A5AA-7D4DD1C7BFB6}" destId="{ECC2698F-38EF-4F5E-8DB9-E98E1BCD5328}" srcOrd="2" destOrd="0" presId="urn:microsoft.com/office/officeart/2005/8/layout/hList1"/>
    <dgm:cxn modelId="{1F573BB1-1516-4601-98C5-FDD27AD66704}" type="presParOf" srcId="{ECC2698F-38EF-4F5E-8DB9-E98E1BCD5328}" destId="{9BD4649F-9BB9-4F69-8B0C-CCA99A8C8CD9}" srcOrd="0" destOrd="0" presId="urn:microsoft.com/office/officeart/2005/8/layout/hList1"/>
    <dgm:cxn modelId="{74CB9091-9C7C-41CD-96D5-FC323146116A}" type="presParOf" srcId="{ECC2698F-38EF-4F5E-8DB9-E98E1BCD5328}" destId="{B1E7D744-B25B-4C5C-BB2E-7BB1C5548C0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14E03F-3277-42AF-B11F-D9B1DF234A98}" type="doc">
      <dgm:prSet loTypeId="urn:microsoft.com/office/officeart/2005/8/layout/hList6" loCatId="list" qsTypeId="urn:microsoft.com/office/officeart/2005/8/quickstyle/simple1" qsCatId="simple" csTypeId="urn:microsoft.com/office/officeart/2005/8/colors/colorful1#1" csCatId="colorful" phldr="1"/>
      <dgm:spPr/>
      <dgm:t>
        <a:bodyPr/>
        <a:lstStyle/>
        <a:p>
          <a:endParaRPr lang="en-US"/>
        </a:p>
      </dgm:t>
    </dgm:pt>
    <dgm:pt modelId="{D7CAE013-201E-44FB-B79E-61609B1FC78E}">
      <dgm:prSet phldrT="[Text]" custT="1"/>
      <dgm:spPr>
        <a:solidFill>
          <a:schemeClr val="accent2">
            <a:lumMod val="75000"/>
          </a:schemeClr>
        </a:solidFill>
      </dgm:spPr>
      <dgm:t>
        <a:bodyPr/>
        <a:lstStyle/>
        <a:p>
          <a:r>
            <a:rPr lang="en-US" sz="2000" b="1" dirty="0" smtClean="0"/>
            <a:t>National Advisory Panel (NAP)</a:t>
          </a:r>
          <a:endParaRPr lang="en-US" sz="2000" b="1" dirty="0"/>
        </a:p>
      </dgm:t>
    </dgm:pt>
    <dgm:pt modelId="{6DF2E926-0360-45F9-A5ED-E27BFAB84671}" type="parTrans" cxnId="{3A5DB161-BB2B-49FB-ACA5-62A201D355D9}">
      <dgm:prSet/>
      <dgm:spPr/>
      <dgm:t>
        <a:bodyPr/>
        <a:lstStyle/>
        <a:p>
          <a:endParaRPr lang="en-US"/>
        </a:p>
      </dgm:t>
    </dgm:pt>
    <dgm:pt modelId="{3D656210-A2DC-4A17-89EA-7636E9449DE4}" type="sibTrans" cxnId="{3A5DB161-BB2B-49FB-ACA5-62A201D355D9}">
      <dgm:prSet/>
      <dgm:spPr/>
      <dgm:t>
        <a:bodyPr/>
        <a:lstStyle/>
        <a:p>
          <a:endParaRPr lang="en-US"/>
        </a:p>
      </dgm:t>
    </dgm:pt>
    <dgm:pt modelId="{8A4D2B78-E1C0-49B2-9B30-7F10E6388E25}">
      <dgm:prSet phldrT="[Text]"/>
      <dgm:spPr>
        <a:solidFill>
          <a:schemeClr val="accent2">
            <a:lumMod val="75000"/>
          </a:schemeClr>
        </a:solidFill>
      </dgm:spPr>
      <dgm:t>
        <a:bodyPr/>
        <a:lstStyle/>
        <a:p>
          <a:endParaRPr lang="en-US" sz="1100" dirty="0"/>
        </a:p>
      </dgm:t>
    </dgm:pt>
    <dgm:pt modelId="{1376926D-931B-426D-A637-B8CF7EF86D49}" type="parTrans" cxnId="{EC3AA75D-847A-42D4-B920-41A47CECD03F}">
      <dgm:prSet/>
      <dgm:spPr/>
      <dgm:t>
        <a:bodyPr/>
        <a:lstStyle/>
        <a:p>
          <a:endParaRPr lang="en-US"/>
        </a:p>
      </dgm:t>
    </dgm:pt>
    <dgm:pt modelId="{4C08AEBA-E17C-401B-971C-46400FC9413D}" type="sibTrans" cxnId="{EC3AA75D-847A-42D4-B920-41A47CECD03F}">
      <dgm:prSet/>
      <dgm:spPr/>
      <dgm:t>
        <a:bodyPr/>
        <a:lstStyle/>
        <a:p>
          <a:endParaRPr lang="en-US"/>
        </a:p>
      </dgm:t>
    </dgm:pt>
    <dgm:pt modelId="{9E6734EA-87F8-4EF2-A722-270B9C6739E1}">
      <dgm:prSet phldrT="[Text]" custT="1"/>
      <dgm:spPr>
        <a:solidFill>
          <a:schemeClr val="accent3">
            <a:lumMod val="75000"/>
          </a:schemeClr>
        </a:solidFill>
      </dgm:spPr>
      <dgm:t>
        <a:bodyPr/>
        <a:lstStyle/>
        <a:p>
          <a:r>
            <a:rPr lang="en-US" sz="2000" b="1" dirty="0" smtClean="0"/>
            <a:t>State Leadership Team (SLT)</a:t>
          </a:r>
          <a:endParaRPr lang="en-US" sz="2000" b="1" dirty="0"/>
        </a:p>
      </dgm:t>
    </dgm:pt>
    <dgm:pt modelId="{4BE74AAA-18F9-472E-B3B0-163653CE2B6F}" type="parTrans" cxnId="{C9C1908D-B786-42BF-86E4-841191BB62E1}">
      <dgm:prSet/>
      <dgm:spPr/>
      <dgm:t>
        <a:bodyPr/>
        <a:lstStyle/>
        <a:p>
          <a:endParaRPr lang="en-US"/>
        </a:p>
      </dgm:t>
    </dgm:pt>
    <dgm:pt modelId="{0611EDFA-488D-48E3-BF95-DDE208977A8D}" type="sibTrans" cxnId="{C9C1908D-B786-42BF-86E4-841191BB62E1}">
      <dgm:prSet/>
      <dgm:spPr/>
      <dgm:t>
        <a:bodyPr/>
        <a:lstStyle/>
        <a:p>
          <a:endParaRPr lang="en-US"/>
        </a:p>
      </dgm:t>
    </dgm:pt>
    <dgm:pt modelId="{99E8E9D4-2D01-45F0-98B3-6DDC5F8CFB59}">
      <dgm:prSet phldrT="[Text]" custT="1"/>
      <dgm:spPr>
        <a:solidFill>
          <a:schemeClr val="accent3">
            <a:lumMod val="75000"/>
          </a:schemeClr>
        </a:solidFill>
      </dgm:spPr>
      <dgm:t>
        <a:bodyPr/>
        <a:lstStyle/>
        <a:p>
          <a:r>
            <a:rPr lang="en-US" sz="1600" b="1" dirty="0" smtClean="0"/>
            <a:t>5- 8  members</a:t>
          </a:r>
          <a:endParaRPr lang="en-US" sz="1600" b="1" dirty="0"/>
        </a:p>
      </dgm:t>
    </dgm:pt>
    <dgm:pt modelId="{CEFE8F26-FDA4-4367-A49A-3FDED02FFC13}" type="parTrans" cxnId="{DC612E23-BB62-49FD-8440-8C20FD732AD7}">
      <dgm:prSet/>
      <dgm:spPr/>
      <dgm:t>
        <a:bodyPr/>
        <a:lstStyle/>
        <a:p>
          <a:endParaRPr lang="en-US"/>
        </a:p>
      </dgm:t>
    </dgm:pt>
    <dgm:pt modelId="{0A7BE464-1CEE-4ECE-8AAC-6D7E18033670}" type="sibTrans" cxnId="{DC612E23-BB62-49FD-8440-8C20FD732AD7}">
      <dgm:prSet/>
      <dgm:spPr/>
      <dgm:t>
        <a:bodyPr/>
        <a:lstStyle/>
        <a:p>
          <a:endParaRPr lang="en-US"/>
        </a:p>
      </dgm:t>
    </dgm:pt>
    <dgm:pt modelId="{B4ADEA34-410D-4D91-8C28-63E3199BF7F7}">
      <dgm:prSet phldrT="[Text]" custT="1"/>
      <dgm:spPr/>
      <dgm:t>
        <a:bodyPr/>
        <a:lstStyle/>
        <a:p>
          <a:r>
            <a:rPr lang="en-US" sz="2000" b="1" dirty="0" smtClean="0"/>
            <a:t>State Network of Educators (SNE</a:t>
          </a:r>
          <a:r>
            <a:rPr lang="en-US" sz="1600" dirty="0" smtClean="0"/>
            <a:t>)</a:t>
          </a:r>
          <a:endParaRPr lang="en-US" sz="1600" dirty="0"/>
        </a:p>
      </dgm:t>
    </dgm:pt>
    <dgm:pt modelId="{DC000356-68B7-440C-8279-8FF8C12E0F42}" type="parTrans" cxnId="{EB4E4F3F-663F-4051-90AF-D4F720A3CEE9}">
      <dgm:prSet/>
      <dgm:spPr/>
      <dgm:t>
        <a:bodyPr/>
        <a:lstStyle/>
        <a:p>
          <a:endParaRPr lang="en-US"/>
        </a:p>
      </dgm:t>
    </dgm:pt>
    <dgm:pt modelId="{E8C2CF76-E48D-4252-B638-1653F4B4493A}" type="sibTrans" cxnId="{EB4E4F3F-663F-4051-90AF-D4F720A3CEE9}">
      <dgm:prSet/>
      <dgm:spPr/>
      <dgm:t>
        <a:bodyPr/>
        <a:lstStyle/>
        <a:p>
          <a:endParaRPr lang="en-US"/>
        </a:p>
      </dgm:t>
    </dgm:pt>
    <dgm:pt modelId="{51914585-F55D-4E5B-9138-557CCAE839E8}">
      <dgm:prSet phldrT="[Text]" custT="1"/>
      <dgm:spPr/>
      <dgm:t>
        <a:bodyPr/>
        <a:lstStyle/>
        <a:p>
          <a:r>
            <a:rPr lang="en-US" sz="1600" b="1" dirty="0" smtClean="0"/>
            <a:t>70 to 100 members</a:t>
          </a:r>
          <a:endParaRPr lang="en-US" sz="1600" b="1" dirty="0"/>
        </a:p>
      </dgm:t>
    </dgm:pt>
    <dgm:pt modelId="{CF98A456-E1E7-420C-953B-C83F461E07FE}" type="parTrans" cxnId="{91CFF2AE-9014-4F24-B23E-32AA074F9B16}">
      <dgm:prSet/>
      <dgm:spPr/>
      <dgm:t>
        <a:bodyPr/>
        <a:lstStyle/>
        <a:p>
          <a:endParaRPr lang="en-US"/>
        </a:p>
      </dgm:t>
    </dgm:pt>
    <dgm:pt modelId="{05894939-366F-4361-B06E-E6B4A92F656A}" type="sibTrans" cxnId="{91CFF2AE-9014-4F24-B23E-32AA074F9B16}">
      <dgm:prSet/>
      <dgm:spPr/>
      <dgm:t>
        <a:bodyPr/>
        <a:lstStyle/>
        <a:p>
          <a:endParaRPr lang="en-US"/>
        </a:p>
      </dgm:t>
    </dgm:pt>
    <dgm:pt modelId="{7C139793-7606-4F4A-8ACA-7B7874B92337}">
      <dgm:prSet phldrT="[Text]" custT="1"/>
      <dgm:spPr/>
      <dgm:t>
        <a:bodyPr/>
        <a:lstStyle/>
        <a:p>
          <a:r>
            <a:rPr lang="en-US" sz="1600" b="1" dirty="0" smtClean="0"/>
            <a:t>Applications due June 3 (online)</a:t>
          </a:r>
          <a:endParaRPr lang="en-US" sz="1600" b="1" dirty="0"/>
        </a:p>
      </dgm:t>
    </dgm:pt>
    <dgm:pt modelId="{FAC02982-E7B6-4CA6-AFEC-6C9F982F19E3}" type="parTrans" cxnId="{468DB03D-AE3D-4E29-A418-78FE7916F101}">
      <dgm:prSet/>
      <dgm:spPr/>
      <dgm:t>
        <a:bodyPr/>
        <a:lstStyle/>
        <a:p>
          <a:endParaRPr lang="en-US"/>
        </a:p>
      </dgm:t>
    </dgm:pt>
    <dgm:pt modelId="{9B5D636A-7304-4AF3-927E-5AAD990C639C}" type="sibTrans" cxnId="{468DB03D-AE3D-4E29-A418-78FE7916F101}">
      <dgm:prSet/>
      <dgm:spPr/>
      <dgm:t>
        <a:bodyPr/>
        <a:lstStyle/>
        <a:p>
          <a:endParaRPr lang="en-US"/>
        </a:p>
      </dgm:t>
    </dgm:pt>
    <dgm:pt modelId="{EABD4699-4A2D-4920-BD7C-B9B3118559FC}">
      <dgm:prSet phldrT="[Text]" custT="1"/>
      <dgm:spPr>
        <a:solidFill>
          <a:schemeClr val="accent2">
            <a:lumMod val="75000"/>
          </a:schemeClr>
        </a:solidFill>
      </dgm:spPr>
      <dgm:t>
        <a:bodyPr/>
        <a:lstStyle/>
        <a:p>
          <a:r>
            <a:rPr lang="en-US" sz="1600" b="1" dirty="0" smtClean="0"/>
            <a:t>11-20 experts</a:t>
          </a:r>
          <a:endParaRPr lang="en-US" sz="1600" b="1" dirty="0"/>
        </a:p>
      </dgm:t>
    </dgm:pt>
    <dgm:pt modelId="{EF98CBC5-59BE-4F4F-B9DB-63FE464A098B}" type="parTrans" cxnId="{67305D91-3667-487C-B1DF-B8CC5BC4BA9A}">
      <dgm:prSet/>
      <dgm:spPr/>
      <dgm:t>
        <a:bodyPr/>
        <a:lstStyle/>
        <a:p>
          <a:endParaRPr lang="en-US"/>
        </a:p>
      </dgm:t>
    </dgm:pt>
    <dgm:pt modelId="{7E4DBD13-7088-4ADB-B804-02FF5E3AEAA9}" type="sibTrans" cxnId="{67305D91-3667-487C-B1DF-B8CC5BC4BA9A}">
      <dgm:prSet/>
      <dgm:spPr/>
      <dgm:t>
        <a:bodyPr/>
        <a:lstStyle/>
        <a:p>
          <a:endParaRPr lang="en-US"/>
        </a:p>
      </dgm:t>
    </dgm:pt>
    <dgm:pt modelId="{260C67CC-708E-48B4-BDCE-B69E6C7BC8B4}">
      <dgm:prSet phldrT="[Text]" custT="1"/>
      <dgm:spPr>
        <a:solidFill>
          <a:schemeClr val="accent2">
            <a:lumMod val="75000"/>
          </a:schemeClr>
        </a:solidFill>
      </dgm:spPr>
      <dgm:t>
        <a:bodyPr/>
        <a:lstStyle/>
        <a:p>
          <a:r>
            <a:rPr lang="en-US" sz="1600" b="1" dirty="0" smtClean="0"/>
            <a:t>Began early 2013</a:t>
          </a:r>
          <a:endParaRPr lang="en-US" sz="1600" b="1" dirty="0"/>
        </a:p>
      </dgm:t>
    </dgm:pt>
    <dgm:pt modelId="{C9F33777-E077-4B30-A75E-972CFB309B2F}" type="parTrans" cxnId="{FE63DE4F-5B56-4ADB-939D-0BA3B7D6DA63}">
      <dgm:prSet/>
      <dgm:spPr/>
      <dgm:t>
        <a:bodyPr/>
        <a:lstStyle/>
        <a:p>
          <a:endParaRPr lang="en-US"/>
        </a:p>
      </dgm:t>
    </dgm:pt>
    <dgm:pt modelId="{02183512-0194-45A2-9CCB-D4FDEFF360F7}" type="sibTrans" cxnId="{FE63DE4F-5B56-4ADB-939D-0BA3B7D6DA63}">
      <dgm:prSet/>
      <dgm:spPr/>
      <dgm:t>
        <a:bodyPr/>
        <a:lstStyle/>
        <a:p>
          <a:endParaRPr lang="en-US"/>
        </a:p>
      </dgm:t>
    </dgm:pt>
    <dgm:pt modelId="{F13ACA75-F364-4A68-A361-8045438B1DBD}">
      <dgm:prSet phldrT="[Text]" custT="1"/>
      <dgm:spPr>
        <a:solidFill>
          <a:schemeClr val="accent3">
            <a:lumMod val="75000"/>
          </a:schemeClr>
        </a:solidFill>
      </dgm:spPr>
      <dgm:t>
        <a:bodyPr/>
        <a:lstStyle/>
        <a:p>
          <a:r>
            <a:rPr lang="en-US" sz="1600" b="1" dirty="0" smtClean="0"/>
            <a:t>Recruiting ends May 14</a:t>
          </a:r>
          <a:endParaRPr lang="en-US" sz="1600" b="1" dirty="0"/>
        </a:p>
      </dgm:t>
    </dgm:pt>
    <dgm:pt modelId="{9A6966E4-9D9A-4E94-B1F1-3CFA063D9448}" type="parTrans" cxnId="{E1CCCD30-E8D7-4C48-B253-75655113D808}">
      <dgm:prSet/>
      <dgm:spPr/>
      <dgm:t>
        <a:bodyPr/>
        <a:lstStyle/>
        <a:p>
          <a:endParaRPr lang="en-US"/>
        </a:p>
      </dgm:t>
    </dgm:pt>
    <dgm:pt modelId="{69CC426D-A224-4C33-91B2-11A857CBAB33}" type="sibTrans" cxnId="{E1CCCD30-E8D7-4C48-B253-75655113D808}">
      <dgm:prSet/>
      <dgm:spPr/>
      <dgm:t>
        <a:bodyPr/>
        <a:lstStyle/>
        <a:p>
          <a:endParaRPr lang="en-US"/>
        </a:p>
      </dgm:t>
    </dgm:pt>
    <dgm:pt modelId="{2FFEBF77-061F-4223-A192-EB39CE453016}">
      <dgm:prSet phldrT="[Text]" custT="1"/>
      <dgm:spPr>
        <a:solidFill>
          <a:schemeClr val="accent3">
            <a:lumMod val="75000"/>
          </a:schemeClr>
        </a:solidFill>
      </dgm:spPr>
      <dgm:t>
        <a:bodyPr/>
        <a:lstStyle/>
        <a:p>
          <a:r>
            <a:rPr lang="en-US" sz="1600" b="1" dirty="0" smtClean="0"/>
            <a:t>Provides training for  State Network of Educators</a:t>
          </a:r>
          <a:endParaRPr lang="en-US" sz="1600" b="1" dirty="0"/>
        </a:p>
      </dgm:t>
    </dgm:pt>
    <dgm:pt modelId="{301038D4-23A9-4899-A7C1-4557855B460D}" type="parTrans" cxnId="{DCA21831-61CE-4A83-95DD-5735074B5E60}">
      <dgm:prSet/>
      <dgm:spPr/>
      <dgm:t>
        <a:bodyPr/>
        <a:lstStyle/>
        <a:p>
          <a:endParaRPr lang="en-US"/>
        </a:p>
      </dgm:t>
    </dgm:pt>
    <dgm:pt modelId="{9E9DDFC9-BC16-42A1-824F-D1E7F5B47BC2}" type="sibTrans" cxnId="{DCA21831-61CE-4A83-95DD-5735074B5E60}">
      <dgm:prSet/>
      <dgm:spPr/>
      <dgm:t>
        <a:bodyPr/>
        <a:lstStyle/>
        <a:p>
          <a:endParaRPr lang="en-US"/>
        </a:p>
      </dgm:t>
    </dgm:pt>
    <dgm:pt modelId="{211BBBFA-2F6C-4951-9FD1-F4A6879D4DAF}">
      <dgm:prSet phldrT="[Text]" custT="1"/>
      <dgm:spPr/>
      <dgm:t>
        <a:bodyPr/>
        <a:lstStyle/>
        <a:p>
          <a:r>
            <a:rPr lang="en-US" sz="1600" b="1" dirty="0" smtClean="0"/>
            <a:t>Representation from LEAs, AEAs, content leaders, ELL, IHE</a:t>
          </a:r>
          <a:endParaRPr lang="en-US" sz="1600" b="1" dirty="0"/>
        </a:p>
      </dgm:t>
    </dgm:pt>
    <dgm:pt modelId="{E9649D58-878A-4FE2-824C-BADFBEA64546}" type="parTrans" cxnId="{5E690259-AE0A-4FFD-B88A-428EE556E2D7}">
      <dgm:prSet/>
      <dgm:spPr/>
      <dgm:t>
        <a:bodyPr/>
        <a:lstStyle/>
        <a:p>
          <a:endParaRPr lang="en-US"/>
        </a:p>
      </dgm:t>
    </dgm:pt>
    <dgm:pt modelId="{5DDE125E-558A-4B57-A6F4-83AB1469E4FF}" type="sibTrans" cxnId="{5E690259-AE0A-4FFD-B88A-428EE556E2D7}">
      <dgm:prSet/>
      <dgm:spPr/>
      <dgm:t>
        <a:bodyPr/>
        <a:lstStyle/>
        <a:p>
          <a:endParaRPr lang="en-US"/>
        </a:p>
      </dgm:t>
    </dgm:pt>
    <dgm:pt modelId="{A886C763-3F86-41CB-87F1-496B8C7B4E22}">
      <dgm:prSet phldrT="[Text]" custT="1"/>
      <dgm:spPr>
        <a:solidFill>
          <a:schemeClr val="accent2">
            <a:lumMod val="75000"/>
          </a:schemeClr>
        </a:solidFill>
      </dgm:spPr>
      <dgm:t>
        <a:bodyPr/>
        <a:lstStyle/>
        <a:p>
          <a:r>
            <a:rPr lang="en-US" sz="1600" b="1" dirty="0" smtClean="0"/>
            <a:t>Provides policies and criteria for resources</a:t>
          </a:r>
          <a:endParaRPr lang="en-US" sz="1600" b="1" dirty="0"/>
        </a:p>
      </dgm:t>
    </dgm:pt>
    <dgm:pt modelId="{CF380418-B286-4F22-A614-04F26033A949}" type="parTrans" cxnId="{332253C9-8B64-490D-8452-0E3543E83C72}">
      <dgm:prSet/>
      <dgm:spPr/>
      <dgm:t>
        <a:bodyPr/>
        <a:lstStyle/>
        <a:p>
          <a:endParaRPr lang="en-US"/>
        </a:p>
      </dgm:t>
    </dgm:pt>
    <dgm:pt modelId="{17EBA002-F406-48E5-BC30-C6ECF2FDEB99}" type="sibTrans" cxnId="{332253C9-8B64-490D-8452-0E3543E83C72}">
      <dgm:prSet/>
      <dgm:spPr/>
      <dgm:t>
        <a:bodyPr/>
        <a:lstStyle/>
        <a:p>
          <a:endParaRPr lang="en-US"/>
        </a:p>
      </dgm:t>
    </dgm:pt>
    <dgm:pt modelId="{574C6ACD-BC33-477D-95B2-AC1B0116377D}">
      <dgm:prSet phldrT="[Text]" custT="1"/>
      <dgm:spPr/>
      <dgm:t>
        <a:bodyPr/>
        <a:lstStyle/>
        <a:p>
          <a:r>
            <a:rPr lang="en-US" sz="1600" b="1" dirty="0" smtClean="0"/>
            <a:t>Provides reviews, feedback </a:t>
          </a:r>
          <a:endParaRPr lang="en-US" sz="1600" b="1" dirty="0"/>
        </a:p>
      </dgm:t>
    </dgm:pt>
    <dgm:pt modelId="{16759753-15B8-4E16-BBCD-AC24A75A6E2B}" type="parTrans" cxnId="{709D1B5B-0EC3-4BF3-B647-7CCB9B4199C2}">
      <dgm:prSet/>
      <dgm:spPr/>
      <dgm:t>
        <a:bodyPr/>
        <a:lstStyle/>
        <a:p>
          <a:endParaRPr lang="en-US"/>
        </a:p>
      </dgm:t>
    </dgm:pt>
    <dgm:pt modelId="{358CF4C7-D645-4840-A53D-EA1790504F8E}" type="sibTrans" cxnId="{709D1B5B-0EC3-4BF3-B647-7CCB9B4199C2}">
      <dgm:prSet/>
      <dgm:spPr/>
      <dgm:t>
        <a:bodyPr/>
        <a:lstStyle/>
        <a:p>
          <a:endParaRPr lang="en-US"/>
        </a:p>
      </dgm:t>
    </dgm:pt>
    <dgm:pt modelId="{241B33E0-5240-4C79-B9CE-B3DDF6E80686}" type="pres">
      <dgm:prSet presAssocID="{2414E03F-3277-42AF-B11F-D9B1DF234A98}" presName="Name0" presStyleCnt="0">
        <dgm:presLayoutVars>
          <dgm:dir/>
          <dgm:resizeHandles val="exact"/>
        </dgm:presLayoutVars>
      </dgm:prSet>
      <dgm:spPr/>
      <dgm:t>
        <a:bodyPr/>
        <a:lstStyle/>
        <a:p>
          <a:endParaRPr lang="en-US"/>
        </a:p>
      </dgm:t>
    </dgm:pt>
    <dgm:pt modelId="{3366F5BD-6948-4F15-87C7-0D04474DFB13}" type="pres">
      <dgm:prSet presAssocID="{D7CAE013-201E-44FB-B79E-61609B1FC78E}" presName="node" presStyleLbl="node1" presStyleIdx="0" presStyleCnt="3" custLinFactNeighborX="-513" custLinFactNeighborY="3087">
        <dgm:presLayoutVars>
          <dgm:bulletEnabled val="1"/>
        </dgm:presLayoutVars>
      </dgm:prSet>
      <dgm:spPr/>
      <dgm:t>
        <a:bodyPr/>
        <a:lstStyle/>
        <a:p>
          <a:endParaRPr lang="en-US"/>
        </a:p>
      </dgm:t>
    </dgm:pt>
    <dgm:pt modelId="{C690C500-B6C7-4F9B-8466-B8384ED70EF9}" type="pres">
      <dgm:prSet presAssocID="{3D656210-A2DC-4A17-89EA-7636E9449DE4}" presName="sibTrans" presStyleCnt="0"/>
      <dgm:spPr/>
    </dgm:pt>
    <dgm:pt modelId="{B775ECA1-32AD-45B1-A03A-5C832B10DFE9}" type="pres">
      <dgm:prSet presAssocID="{9E6734EA-87F8-4EF2-A722-270B9C6739E1}" presName="node" presStyleLbl="node1" presStyleIdx="1" presStyleCnt="3">
        <dgm:presLayoutVars>
          <dgm:bulletEnabled val="1"/>
        </dgm:presLayoutVars>
      </dgm:prSet>
      <dgm:spPr/>
      <dgm:t>
        <a:bodyPr/>
        <a:lstStyle/>
        <a:p>
          <a:endParaRPr lang="en-US"/>
        </a:p>
      </dgm:t>
    </dgm:pt>
    <dgm:pt modelId="{A3F0ACC7-54DC-4061-AE9E-6F67A8335854}" type="pres">
      <dgm:prSet presAssocID="{0611EDFA-488D-48E3-BF95-DDE208977A8D}" presName="sibTrans" presStyleCnt="0"/>
      <dgm:spPr/>
    </dgm:pt>
    <dgm:pt modelId="{43A82EF6-86B6-4EEE-B80F-F6F3D49ECBF2}" type="pres">
      <dgm:prSet presAssocID="{B4ADEA34-410D-4D91-8C28-63E3199BF7F7}" presName="node" presStyleLbl="node1" presStyleIdx="2" presStyleCnt="3">
        <dgm:presLayoutVars>
          <dgm:bulletEnabled val="1"/>
        </dgm:presLayoutVars>
      </dgm:prSet>
      <dgm:spPr/>
      <dgm:t>
        <a:bodyPr/>
        <a:lstStyle/>
        <a:p>
          <a:endParaRPr lang="en-US"/>
        </a:p>
      </dgm:t>
    </dgm:pt>
  </dgm:ptLst>
  <dgm:cxnLst>
    <dgm:cxn modelId="{913272C9-2B5C-47F0-B8CD-68B913C660B3}" type="presOf" srcId="{51914585-F55D-4E5B-9138-557CCAE839E8}" destId="{43A82EF6-86B6-4EEE-B80F-F6F3D49ECBF2}" srcOrd="0" destOrd="1" presId="urn:microsoft.com/office/officeart/2005/8/layout/hList6"/>
    <dgm:cxn modelId="{91CFF2AE-9014-4F24-B23E-32AA074F9B16}" srcId="{B4ADEA34-410D-4D91-8C28-63E3199BF7F7}" destId="{51914585-F55D-4E5B-9138-557CCAE839E8}" srcOrd="0" destOrd="0" parTransId="{CF98A456-E1E7-420C-953B-C83F461E07FE}" sibTransId="{05894939-366F-4361-B06E-E6B4A92F656A}"/>
    <dgm:cxn modelId="{C9C1908D-B786-42BF-86E4-841191BB62E1}" srcId="{2414E03F-3277-42AF-B11F-D9B1DF234A98}" destId="{9E6734EA-87F8-4EF2-A722-270B9C6739E1}" srcOrd="1" destOrd="0" parTransId="{4BE74AAA-18F9-472E-B3B0-163653CE2B6F}" sibTransId="{0611EDFA-488D-48E3-BF95-DDE208977A8D}"/>
    <dgm:cxn modelId="{DCA21831-61CE-4A83-95DD-5735074B5E60}" srcId="{9E6734EA-87F8-4EF2-A722-270B9C6739E1}" destId="{2FFEBF77-061F-4223-A192-EB39CE453016}" srcOrd="2" destOrd="0" parTransId="{301038D4-23A9-4899-A7C1-4557855B460D}" sibTransId="{9E9DDFC9-BC16-42A1-824F-D1E7F5B47BC2}"/>
    <dgm:cxn modelId="{857A228A-54B4-4F1D-867F-4D54CAD79A6F}" type="presOf" srcId="{99E8E9D4-2D01-45F0-98B3-6DDC5F8CFB59}" destId="{B775ECA1-32AD-45B1-A03A-5C832B10DFE9}" srcOrd="0" destOrd="1" presId="urn:microsoft.com/office/officeart/2005/8/layout/hList6"/>
    <dgm:cxn modelId="{5E690259-AE0A-4FFD-B88A-428EE556E2D7}" srcId="{B4ADEA34-410D-4D91-8C28-63E3199BF7F7}" destId="{211BBBFA-2F6C-4951-9FD1-F4A6879D4DAF}" srcOrd="1" destOrd="0" parTransId="{E9649D58-878A-4FE2-824C-BADFBEA64546}" sibTransId="{5DDE125E-558A-4B57-A6F4-83AB1469E4FF}"/>
    <dgm:cxn modelId="{AC05C600-E32C-4019-8DFC-19FD18C235AA}" type="presOf" srcId="{9E6734EA-87F8-4EF2-A722-270B9C6739E1}" destId="{B775ECA1-32AD-45B1-A03A-5C832B10DFE9}" srcOrd="0" destOrd="0" presId="urn:microsoft.com/office/officeart/2005/8/layout/hList6"/>
    <dgm:cxn modelId="{7CAD9AE8-0F02-4D8F-9914-8A23E615A1F1}" type="presOf" srcId="{260C67CC-708E-48B4-BDCE-B69E6C7BC8B4}" destId="{3366F5BD-6948-4F15-87C7-0D04474DFB13}" srcOrd="0" destOrd="3" presId="urn:microsoft.com/office/officeart/2005/8/layout/hList6"/>
    <dgm:cxn modelId="{2B8966B9-8952-4BB7-8C36-E37277C10652}" type="presOf" srcId="{EABD4699-4A2D-4920-BD7C-B9B3118559FC}" destId="{3366F5BD-6948-4F15-87C7-0D04474DFB13}" srcOrd="0" destOrd="2" presId="urn:microsoft.com/office/officeart/2005/8/layout/hList6"/>
    <dgm:cxn modelId="{468DB03D-AE3D-4E29-A418-78FE7916F101}" srcId="{B4ADEA34-410D-4D91-8C28-63E3199BF7F7}" destId="{7C139793-7606-4F4A-8ACA-7B7874B92337}" srcOrd="2" destOrd="0" parTransId="{FAC02982-E7B6-4CA6-AFEC-6C9F982F19E3}" sibTransId="{9B5D636A-7304-4AF3-927E-5AAD990C639C}"/>
    <dgm:cxn modelId="{EB4E4F3F-663F-4051-90AF-D4F720A3CEE9}" srcId="{2414E03F-3277-42AF-B11F-D9B1DF234A98}" destId="{B4ADEA34-410D-4D91-8C28-63E3199BF7F7}" srcOrd="2" destOrd="0" parTransId="{DC000356-68B7-440C-8279-8FF8C12E0F42}" sibTransId="{E8C2CF76-E48D-4252-B638-1653F4B4493A}"/>
    <dgm:cxn modelId="{67305D91-3667-487C-B1DF-B8CC5BC4BA9A}" srcId="{D7CAE013-201E-44FB-B79E-61609B1FC78E}" destId="{EABD4699-4A2D-4920-BD7C-B9B3118559FC}" srcOrd="1" destOrd="0" parTransId="{EF98CBC5-59BE-4F4F-B9DB-63FE464A098B}" sibTransId="{7E4DBD13-7088-4ADB-B804-02FF5E3AEAA9}"/>
    <dgm:cxn modelId="{010DC312-277C-4B00-B325-FC60EEE0B234}" type="presOf" srcId="{2FFEBF77-061F-4223-A192-EB39CE453016}" destId="{B775ECA1-32AD-45B1-A03A-5C832B10DFE9}" srcOrd="0" destOrd="3" presId="urn:microsoft.com/office/officeart/2005/8/layout/hList6"/>
    <dgm:cxn modelId="{271AB676-70AC-49EB-971E-1CEB98F83FC2}" type="presOf" srcId="{B4ADEA34-410D-4D91-8C28-63E3199BF7F7}" destId="{43A82EF6-86B6-4EEE-B80F-F6F3D49ECBF2}" srcOrd="0" destOrd="0" presId="urn:microsoft.com/office/officeart/2005/8/layout/hList6"/>
    <dgm:cxn modelId="{C7BB7643-9765-4821-9508-7313CCADE251}" type="presOf" srcId="{A886C763-3F86-41CB-87F1-496B8C7B4E22}" destId="{3366F5BD-6948-4F15-87C7-0D04474DFB13}" srcOrd="0" destOrd="4" presId="urn:microsoft.com/office/officeart/2005/8/layout/hList6"/>
    <dgm:cxn modelId="{FE63DE4F-5B56-4ADB-939D-0BA3B7D6DA63}" srcId="{D7CAE013-201E-44FB-B79E-61609B1FC78E}" destId="{260C67CC-708E-48B4-BDCE-B69E6C7BC8B4}" srcOrd="2" destOrd="0" parTransId="{C9F33777-E077-4B30-A75E-972CFB309B2F}" sibTransId="{02183512-0194-45A2-9CCB-D4FDEFF360F7}"/>
    <dgm:cxn modelId="{332253C9-8B64-490D-8452-0E3543E83C72}" srcId="{D7CAE013-201E-44FB-B79E-61609B1FC78E}" destId="{A886C763-3F86-41CB-87F1-496B8C7B4E22}" srcOrd="3" destOrd="0" parTransId="{CF380418-B286-4F22-A614-04F26033A949}" sibTransId="{17EBA002-F406-48E5-BC30-C6ECF2FDEB99}"/>
    <dgm:cxn modelId="{709D1B5B-0EC3-4BF3-B647-7CCB9B4199C2}" srcId="{B4ADEA34-410D-4D91-8C28-63E3199BF7F7}" destId="{574C6ACD-BC33-477D-95B2-AC1B0116377D}" srcOrd="3" destOrd="0" parTransId="{16759753-15B8-4E16-BBCD-AC24A75A6E2B}" sibTransId="{358CF4C7-D645-4840-A53D-EA1790504F8E}"/>
    <dgm:cxn modelId="{4914D2B3-0960-4C02-974E-6329D14FCA16}" type="presOf" srcId="{574C6ACD-BC33-477D-95B2-AC1B0116377D}" destId="{43A82EF6-86B6-4EEE-B80F-F6F3D49ECBF2}" srcOrd="0" destOrd="4" presId="urn:microsoft.com/office/officeart/2005/8/layout/hList6"/>
    <dgm:cxn modelId="{E1CCCD30-E8D7-4C48-B253-75655113D808}" srcId="{9E6734EA-87F8-4EF2-A722-270B9C6739E1}" destId="{F13ACA75-F364-4A68-A361-8045438B1DBD}" srcOrd="1" destOrd="0" parTransId="{9A6966E4-9D9A-4E94-B1F1-3CFA063D9448}" sibTransId="{69CC426D-A224-4C33-91B2-11A857CBAB33}"/>
    <dgm:cxn modelId="{1FBE2CFB-54AB-42FC-965E-F866614F9702}" type="presOf" srcId="{F13ACA75-F364-4A68-A361-8045438B1DBD}" destId="{B775ECA1-32AD-45B1-A03A-5C832B10DFE9}" srcOrd="0" destOrd="2" presId="urn:microsoft.com/office/officeart/2005/8/layout/hList6"/>
    <dgm:cxn modelId="{6B4B8C5C-9B47-42BE-AD5E-C85D9A5AAEC7}" type="presOf" srcId="{211BBBFA-2F6C-4951-9FD1-F4A6879D4DAF}" destId="{43A82EF6-86B6-4EEE-B80F-F6F3D49ECBF2}" srcOrd="0" destOrd="2" presId="urn:microsoft.com/office/officeart/2005/8/layout/hList6"/>
    <dgm:cxn modelId="{DC612E23-BB62-49FD-8440-8C20FD732AD7}" srcId="{9E6734EA-87F8-4EF2-A722-270B9C6739E1}" destId="{99E8E9D4-2D01-45F0-98B3-6DDC5F8CFB59}" srcOrd="0" destOrd="0" parTransId="{CEFE8F26-FDA4-4367-A49A-3FDED02FFC13}" sibTransId="{0A7BE464-1CEE-4ECE-8AAC-6D7E18033670}"/>
    <dgm:cxn modelId="{B36F8783-8DA1-440B-9B11-D743E42423A1}" type="presOf" srcId="{8A4D2B78-E1C0-49B2-9B30-7F10E6388E25}" destId="{3366F5BD-6948-4F15-87C7-0D04474DFB13}" srcOrd="0" destOrd="1" presId="urn:microsoft.com/office/officeart/2005/8/layout/hList6"/>
    <dgm:cxn modelId="{9EBF5CA2-FB4C-48CB-AB28-309CBFFFA11B}" type="presOf" srcId="{D7CAE013-201E-44FB-B79E-61609B1FC78E}" destId="{3366F5BD-6948-4F15-87C7-0D04474DFB13}" srcOrd="0" destOrd="0" presId="urn:microsoft.com/office/officeart/2005/8/layout/hList6"/>
    <dgm:cxn modelId="{3A5DB161-BB2B-49FB-ACA5-62A201D355D9}" srcId="{2414E03F-3277-42AF-B11F-D9B1DF234A98}" destId="{D7CAE013-201E-44FB-B79E-61609B1FC78E}" srcOrd="0" destOrd="0" parTransId="{6DF2E926-0360-45F9-A5ED-E27BFAB84671}" sibTransId="{3D656210-A2DC-4A17-89EA-7636E9449DE4}"/>
    <dgm:cxn modelId="{EC3AA75D-847A-42D4-B920-41A47CECD03F}" srcId="{D7CAE013-201E-44FB-B79E-61609B1FC78E}" destId="{8A4D2B78-E1C0-49B2-9B30-7F10E6388E25}" srcOrd="0" destOrd="0" parTransId="{1376926D-931B-426D-A637-B8CF7EF86D49}" sibTransId="{4C08AEBA-E17C-401B-971C-46400FC9413D}"/>
    <dgm:cxn modelId="{4D1F0AA4-77E5-4046-A7C6-FC5B7D8F0BE1}" type="presOf" srcId="{2414E03F-3277-42AF-B11F-D9B1DF234A98}" destId="{241B33E0-5240-4C79-B9CE-B3DDF6E80686}" srcOrd="0" destOrd="0" presId="urn:microsoft.com/office/officeart/2005/8/layout/hList6"/>
    <dgm:cxn modelId="{25F50A6C-2A18-430B-8BDE-1E53007EE11E}" type="presOf" srcId="{7C139793-7606-4F4A-8ACA-7B7874B92337}" destId="{43A82EF6-86B6-4EEE-B80F-F6F3D49ECBF2}" srcOrd="0" destOrd="3" presId="urn:microsoft.com/office/officeart/2005/8/layout/hList6"/>
    <dgm:cxn modelId="{05A5BBAA-1F7A-4109-BDDE-7FF502D8D83C}" type="presParOf" srcId="{241B33E0-5240-4C79-B9CE-B3DDF6E80686}" destId="{3366F5BD-6948-4F15-87C7-0D04474DFB13}" srcOrd="0" destOrd="0" presId="urn:microsoft.com/office/officeart/2005/8/layout/hList6"/>
    <dgm:cxn modelId="{A70C53AD-C7AE-433B-9F2E-A76E11212621}" type="presParOf" srcId="{241B33E0-5240-4C79-B9CE-B3DDF6E80686}" destId="{C690C500-B6C7-4F9B-8466-B8384ED70EF9}" srcOrd="1" destOrd="0" presId="urn:microsoft.com/office/officeart/2005/8/layout/hList6"/>
    <dgm:cxn modelId="{C3E53CC6-038B-4369-B184-58E1BC6D79A9}" type="presParOf" srcId="{241B33E0-5240-4C79-B9CE-B3DDF6E80686}" destId="{B775ECA1-32AD-45B1-A03A-5C832B10DFE9}" srcOrd="2" destOrd="0" presId="urn:microsoft.com/office/officeart/2005/8/layout/hList6"/>
    <dgm:cxn modelId="{84CAAAE1-2CBB-4C8A-A543-8386A8E42AEE}" type="presParOf" srcId="{241B33E0-5240-4C79-B9CE-B3DDF6E80686}" destId="{A3F0ACC7-54DC-4061-AE9E-6F67A8335854}" srcOrd="3" destOrd="0" presId="urn:microsoft.com/office/officeart/2005/8/layout/hList6"/>
    <dgm:cxn modelId="{A7D3BD1C-5100-498A-9600-A5BA45CFFEBE}" type="presParOf" srcId="{241B33E0-5240-4C79-B9CE-B3DDF6E80686}" destId="{43A82EF6-86B6-4EEE-B80F-F6F3D49ECBF2}"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DC322B-2C17-478F-91F5-87C64830853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423562E-5921-4F61-AAFA-46EBD853D74F}">
      <dgm:prSet phldrT="[Text]" custT="1"/>
      <dgm:spPr>
        <a:solidFill>
          <a:srgbClr val="63666A"/>
        </a:solidFill>
        <a:ln>
          <a:noFill/>
        </a:ln>
      </dgm:spPr>
      <dgm:t>
        <a:bodyPr/>
        <a:lstStyle/>
        <a:p>
          <a:r>
            <a:rPr lang="en-US" sz="2400" b="1" dirty="0" smtClean="0"/>
            <a:t>Benefits</a:t>
          </a:r>
          <a:endParaRPr lang="en-US" sz="2400" b="1" dirty="0"/>
        </a:p>
      </dgm:t>
    </dgm:pt>
    <dgm:pt modelId="{BC89F6B6-A87F-40A8-B2B4-214F6FDC26BB}" type="parTrans" cxnId="{4383AA95-077B-4634-9CD3-ABD956CD812B}">
      <dgm:prSet/>
      <dgm:spPr/>
      <dgm:t>
        <a:bodyPr/>
        <a:lstStyle/>
        <a:p>
          <a:endParaRPr lang="en-US"/>
        </a:p>
      </dgm:t>
    </dgm:pt>
    <dgm:pt modelId="{DD05FC9B-C0A9-44A1-ACCB-0C7C4047DA3D}" type="sibTrans" cxnId="{4383AA95-077B-4634-9CD3-ABD956CD812B}">
      <dgm:prSet/>
      <dgm:spPr/>
      <dgm:t>
        <a:bodyPr/>
        <a:lstStyle/>
        <a:p>
          <a:endParaRPr lang="en-US"/>
        </a:p>
      </dgm:t>
    </dgm:pt>
    <dgm:pt modelId="{412B9095-9C8F-4CF9-8619-E593EA5D0E41}">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Far more sophisticated and comprehensive measure of student knowledge and skills than most existing K-12 accountability or college placement exams.</a:t>
          </a:r>
          <a:endParaRPr lang="en-US" dirty="0">
            <a:solidFill>
              <a:srgbClr val="33363A"/>
            </a:solidFill>
            <a:latin typeface="Arial" pitchFamily="34" charset="0"/>
            <a:cs typeface="Arial" pitchFamily="34" charset="0"/>
          </a:endParaRPr>
        </a:p>
      </dgm:t>
    </dgm:pt>
    <dgm:pt modelId="{EBD8F97B-898E-4E6F-9457-39E275D1DE07}" type="parTrans" cxnId="{5C641C7E-181D-41E4-BCE4-37874D890654}">
      <dgm:prSet/>
      <dgm:spPr/>
      <dgm:t>
        <a:bodyPr/>
        <a:lstStyle/>
        <a:p>
          <a:endParaRPr lang="en-US"/>
        </a:p>
      </dgm:t>
    </dgm:pt>
    <dgm:pt modelId="{BA07CC54-D4C0-4B9A-9E39-D65E2E513F7E}" type="sibTrans" cxnId="{5C641C7E-181D-41E4-BCE4-37874D890654}">
      <dgm:prSet/>
      <dgm:spPr/>
      <dgm:t>
        <a:bodyPr/>
        <a:lstStyle/>
        <a:p>
          <a:endParaRPr lang="en-US"/>
        </a:p>
      </dgm:t>
    </dgm:pt>
    <dgm:pt modelId="{6D4A2987-5FD5-4375-880A-1630F0947E90}">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Linked to known, high-quality content standards (Common Core).</a:t>
          </a:r>
          <a:endParaRPr lang="en-US" dirty="0">
            <a:solidFill>
              <a:srgbClr val="33363A"/>
            </a:solidFill>
            <a:latin typeface="Arial" pitchFamily="34" charset="0"/>
            <a:cs typeface="Arial" pitchFamily="34" charset="0"/>
          </a:endParaRPr>
        </a:p>
      </dgm:t>
    </dgm:pt>
    <dgm:pt modelId="{E4E62473-1FE1-4B4A-8DA6-CD61645D8842}" type="parTrans" cxnId="{15F158CA-3F2D-4C5D-BFB2-C438A4E9045E}">
      <dgm:prSet/>
      <dgm:spPr/>
      <dgm:t>
        <a:bodyPr/>
        <a:lstStyle/>
        <a:p>
          <a:endParaRPr lang="en-US"/>
        </a:p>
      </dgm:t>
    </dgm:pt>
    <dgm:pt modelId="{732C7097-8AEC-45B9-B010-D3FAB9D71039}" type="sibTrans" cxnId="{15F158CA-3F2D-4C5D-BFB2-C438A4E9045E}">
      <dgm:prSet/>
      <dgm:spPr/>
      <dgm:t>
        <a:bodyPr/>
        <a:lstStyle/>
        <a:p>
          <a:endParaRPr lang="en-US"/>
        </a:p>
      </dgm:t>
    </dgm:pt>
    <dgm:pt modelId="{A67F5980-6B44-48A5-8494-903375E4D394}">
      <dgm:prSet phldrT="[Text]" custT="1"/>
      <dgm:spPr>
        <a:solidFill>
          <a:srgbClr val="63666A"/>
        </a:solidFill>
        <a:ln>
          <a:noFill/>
        </a:ln>
      </dgm:spPr>
      <dgm:t>
        <a:bodyPr/>
        <a:lstStyle/>
        <a:p>
          <a:r>
            <a:rPr lang="en-US" sz="2400" b="1" dirty="0" smtClean="0"/>
            <a:t>Limitations</a:t>
          </a:r>
          <a:endParaRPr lang="en-US" sz="2400" b="1" dirty="0"/>
        </a:p>
      </dgm:t>
    </dgm:pt>
    <dgm:pt modelId="{B5B11C49-562F-44EE-8D73-277C6D8D8E26}" type="parTrans" cxnId="{7946B0AD-7EA5-4157-B35D-B06492D0511E}">
      <dgm:prSet/>
      <dgm:spPr/>
      <dgm:t>
        <a:bodyPr/>
        <a:lstStyle/>
        <a:p>
          <a:endParaRPr lang="en-US"/>
        </a:p>
      </dgm:t>
    </dgm:pt>
    <dgm:pt modelId="{0E64C4A8-C58E-4EE7-8F39-0DC51F9C493C}" type="sibTrans" cxnId="{7946B0AD-7EA5-4157-B35D-B06492D0511E}">
      <dgm:prSet/>
      <dgm:spPr/>
      <dgm:t>
        <a:bodyPr/>
        <a:lstStyle/>
        <a:p>
          <a:endParaRPr lang="en-US"/>
        </a:p>
      </dgm:t>
    </dgm:pt>
    <dgm:pt modelId="{B48B7E21-203F-45DF-9A62-7FD3071B944B}">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Summative exams are not diagnostic in nature.</a:t>
          </a:r>
          <a:endParaRPr lang="en-US" dirty="0">
            <a:solidFill>
              <a:srgbClr val="33363A"/>
            </a:solidFill>
            <a:latin typeface="Arial" pitchFamily="34" charset="0"/>
            <a:cs typeface="Arial" pitchFamily="34" charset="0"/>
          </a:endParaRPr>
        </a:p>
      </dgm:t>
    </dgm:pt>
    <dgm:pt modelId="{0A0DF90F-EC52-4FEF-95C1-8C4CD5A828D8}" type="parTrans" cxnId="{832769A0-69AA-47E3-ABBE-8E643D513288}">
      <dgm:prSet/>
      <dgm:spPr/>
      <dgm:t>
        <a:bodyPr/>
        <a:lstStyle/>
        <a:p>
          <a:endParaRPr lang="en-US"/>
        </a:p>
      </dgm:t>
    </dgm:pt>
    <dgm:pt modelId="{A5D8BA3F-1706-4616-AA30-64696411EBB2}" type="sibTrans" cxnId="{832769A0-69AA-47E3-ABBE-8E643D513288}">
      <dgm:prSet/>
      <dgm:spPr/>
      <dgm:t>
        <a:bodyPr/>
        <a:lstStyle/>
        <a:p>
          <a:endParaRPr lang="en-US"/>
        </a:p>
      </dgm:t>
    </dgm:pt>
    <dgm:pt modelId="{2E947E75-A743-455B-8D5B-BEBF1BF63B1D}">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Will not measure readiness for advanced mathematics (e.g. Calculus) requiring 12</a:t>
          </a:r>
          <a:r>
            <a:rPr lang="en-US" baseline="30000" dirty="0" smtClean="0">
              <a:solidFill>
                <a:srgbClr val="33363A"/>
              </a:solidFill>
              <a:latin typeface="Arial" pitchFamily="34" charset="0"/>
              <a:cs typeface="Arial" pitchFamily="34" charset="0"/>
            </a:rPr>
            <a:t>th</a:t>
          </a:r>
          <a:r>
            <a:rPr lang="en-US" dirty="0" smtClean="0">
              <a:solidFill>
                <a:srgbClr val="33363A"/>
              </a:solidFill>
              <a:latin typeface="Arial" pitchFamily="34" charset="0"/>
              <a:cs typeface="Arial" pitchFamily="34" charset="0"/>
            </a:rPr>
            <a:t> grade instruction.</a:t>
          </a:r>
          <a:endParaRPr lang="en-US" dirty="0">
            <a:solidFill>
              <a:srgbClr val="33363A"/>
            </a:solidFill>
            <a:latin typeface="Arial" pitchFamily="34" charset="0"/>
            <a:cs typeface="Arial" pitchFamily="34" charset="0"/>
          </a:endParaRPr>
        </a:p>
      </dgm:t>
    </dgm:pt>
    <dgm:pt modelId="{8A0D6B83-E8FB-4011-803C-193AF69355EE}" type="parTrans" cxnId="{2E7794B5-D759-407D-9A0E-55F581FA98A3}">
      <dgm:prSet/>
      <dgm:spPr/>
      <dgm:t>
        <a:bodyPr/>
        <a:lstStyle/>
        <a:p>
          <a:endParaRPr lang="en-US"/>
        </a:p>
      </dgm:t>
    </dgm:pt>
    <dgm:pt modelId="{BF6046A1-FD47-4CD5-BEE6-03D2F8CA464C}" type="sibTrans" cxnId="{2E7794B5-D759-407D-9A0E-55F581FA98A3}">
      <dgm:prSet/>
      <dgm:spPr/>
      <dgm:t>
        <a:bodyPr/>
        <a:lstStyle/>
        <a:p>
          <a:endParaRPr lang="en-US"/>
        </a:p>
      </dgm:t>
    </dgm:pt>
    <dgm:pt modelId="{C569E830-BE1D-48CB-ACDE-8B58F33859A3}">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Early warning for students not yet college ready.</a:t>
          </a:r>
          <a:endParaRPr lang="en-US" dirty="0">
            <a:solidFill>
              <a:srgbClr val="33363A"/>
            </a:solidFill>
            <a:latin typeface="Arial" pitchFamily="34" charset="0"/>
            <a:cs typeface="Arial" pitchFamily="34" charset="0"/>
          </a:endParaRPr>
        </a:p>
      </dgm:t>
    </dgm:pt>
    <dgm:pt modelId="{B0A12806-1573-47EB-9BEA-A0039037119E}" type="parTrans" cxnId="{085D73CA-E9DB-4AF4-B63C-15150327C33E}">
      <dgm:prSet/>
      <dgm:spPr/>
      <dgm:t>
        <a:bodyPr/>
        <a:lstStyle/>
        <a:p>
          <a:endParaRPr lang="en-US"/>
        </a:p>
      </dgm:t>
    </dgm:pt>
    <dgm:pt modelId="{4630B2E0-0A0B-4A62-9AF1-9734A5E49F3A}" type="sibTrans" cxnId="{085D73CA-E9DB-4AF4-B63C-15150327C33E}">
      <dgm:prSet/>
      <dgm:spPr/>
      <dgm:t>
        <a:bodyPr/>
        <a:lstStyle/>
        <a:p>
          <a:endParaRPr lang="en-US"/>
        </a:p>
      </dgm:t>
    </dgm:pt>
    <dgm:pt modelId="{4E961A1C-3F99-4F74-B6FD-56EBC7993138}" type="pres">
      <dgm:prSet presAssocID="{F3DC322B-2C17-478F-91F5-87C648308536}" presName="Name0" presStyleCnt="0">
        <dgm:presLayoutVars>
          <dgm:dir/>
          <dgm:animLvl val="lvl"/>
          <dgm:resizeHandles val="exact"/>
        </dgm:presLayoutVars>
      </dgm:prSet>
      <dgm:spPr/>
      <dgm:t>
        <a:bodyPr/>
        <a:lstStyle/>
        <a:p>
          <a:endParaRPr lang="en-US"/>
        </a:p>
      </dgm:t>
    </dgm:pt>
    <dgm:pt modelId="{0F65ABD3-A951-4275-B13C-35FF88E349E3}" type="pres">
      <dgm:prSet presAssocID="{A423562E-5921-4F61-AAFA-46EBD853D74F}" presName="composite" presStyleCnt="0"/>
      <dgm:spPr/>
      <dgm:t>
        <a:bodyPr/>
        <a:lstStyle/>
        <a:p>
          <a:endParaRPr lang="en-US"/>
        </a:p>
      </dgm:t>
    </dgm:pt>
    <dgm:pt modelId="{4D7FF1A0-4313-466E-8CA2-BEF56A4E13A2}" type="pres">
      <dgm:prSet presAssocID="{A423562E-5921-4F61-AAFA-46EBD853D74F}" presName="parTx" presStyleLbl="alignNode1" presStyleIdx="0" presStyleCnt="2">
        <dgm:presLayoutVars>
          <dgm:chMax val="0"/>
          <dgm:chPref val="0"/>
          <dgm:bulletEnabled val="1"/>
        </dgm:presLayoutVars>
      </dgm:prSet>
      <dgm:spPr/>
      <dgm:t>
        <a:bodyPr/>
        <a:lstStyle/>
        <a:p>
          <a:endParaRPr lang="en-US"/>
        </a:p>
      </dgm:t>
    </dgm:pt>
    <dgm:pt modelId="{8FC0A11F-816A-45AC-89EE-9DDC4FA8D847}" type="pres">
      <dgm:prSet presAssocID="{A423562E-5921-4F61-AAFA-46EBD853D74F}" presName="desTx" presStyleLbl="alignAccFollowNode1" presStyleIdx="0" presStyleCnt="2">
        <dgm:presLayoutVars>
          <dgm:bulletEnabled val="1"/>
        </dgm:presLayoutVars>
      </dgm:prSet>
      <dgm:spPr/>
      <dgm:t>
        <a:bodyPr/>
        <a:lstStyle/>
        <a:p>
          <a:endParaRPr lang="en-US"/>
        </a:p>
      </dgm:t>
    </dgm:pt>
    <dgm:pt modelId="{993126BA-38A8-42A3-B730-CD4C2BEA3979}" type="pres">
      <dgm:prSet presAssocID="{DD05FC9B-C0A9-44A1-ACCB-0C7C4047DA3D}" presName="space" presStyleCnt="0"/>
      <dgm:spPr/>
      <dgm:t>
        <a:bodyPr/>
        <a:lstStyle/>
        <a:p>
          <a:endParaRPr lang="en-US"/>
        </a:p>
      </dgm:t>
    </dgm:pt>
    <dgm:pt modelId="{5D51EA88-783C-480C-B70D-6ACF9522B99A}" type="pres">
      <dgm:prSet presAssocID="{A67F5980-6B44-48A5-8494-903375E4D394}" presName="composite" presStyleCnt="0"/>
      <dgm:spPr/>
      <dgm:t>
        <a:bodyPr/>
        <a:lstStyle/>
        <a:p>
          <a:endParaRPr lang="en-US"/>
        </a:p>
      </dgm:t>
    </dgm:pt>
    <dgm:pt modelId="{219A1D17-2FD3-4F58-808A-244E8BF7C7BE}" type="pres">
      <dgm:prSet presAssocID="{A67F5980-6B44-48A5-8494-903375E4D394}" presName="parTx" presStyleLbl="alignNode1" presStyleIdx="1" presStyleCnt="2">
        <dgm:presLayoutVars>
          <dgm:chMax val="0"/>
          <dgm:chPref val="0"/>
          <dgm:bulletEnabled val="1"/>
        </dgm:presLayoutVars>
      </dgm:prSet>
      <dgm:spPr/>
      <dgm:t>
        <a:bodyPr/>
        <a:lstStyle/>
        <a:p>
          <a:endParaRPr lang="en-US"/>
        </a:p>
      </dgm:t>
    </dgm:pt>
    <dgm:pt modelId="{AB85FF27-0822-4AD0-B324-1C96ABD37D01}" type="pres">
      <dgm:prSet presAssocID="{A67F5980-6B44-48A5-8494-903375E4D394}" presName="desTx" presStyleLbl="alignAccFollowNode1" presStyleIdx="1" presStyleCnt="2">
        <dgm:presLayoutVars>
          <dgm:bulletEnabled val="1"/>
        </dgm:presLayoutVars>
      </dgm:prSet>
      <dgm:spPr/>
      <dgm:t>
        <a:bodyPr/>
        <a:lstStyle/>
        <a:p>
          <a:endParaRPr lang="en-US"/>
        </a:p>
      </dgm:t>
    </dgm:pt>
  </dgm:ptLst>
  <dgm:cxnLst>
    <dgm:cxn modelId="{832769A0-69AA-47E3-ABBE-8E643D513288}" srcId="{A67F5980-6B44-48A5-8494-903375E4D394}" destId="{B48B7E21-203F-45DF-9A62-7FD3071B944B}" srcOrd="0" destOrd="0" parTransId="{0A0DF90F-EC52-4FEF-95C1-8C4CD5A828D8}" sibTransId="{A5D8BA3F-1706-4616-AA30-64696411EBB2}"/>
    <dgm:cxn modelId="{15F158CA-3F2D-4C5D-BFB2-C438A4E9045E}" srcId="{A423562E-5921-4F61-AAFA-46EBD853D74F}" destId="{6D4A2987-5FD5-4375-880A-1630F0947E90}" srcOrd="1" destOrd="0" parTransId="{E4E62473-1FE1-4B4A-8DA6-CD61645D8842}" sibTransId="{732C7097-8AEC-45B9-B010-D3FAB9D71039}"/>
    <dgm:cxn modelId="{4383AA95-077B-4634-9CD3-ABD956CD812B}" srcId="{F3DC322B-2C17-478F-91F5-87C648308536}" destId="{A423562E-5921-4F61-AAFA-46EBD853D74F}" srcOrd="0" destOrd="0" parTransId="{BC89F6B6-A87F-40A8-B2B4-214F6FDC26BB}" sibTransId="{DD05FC9B-C0A9-44A1-ACCB-0C7C4047DA3D}"/>
    <dgm:cxn modelId="{085D73CA-E9DB-4AF4-B63C-15150327C33E}" srcId="{A423562E-5921-4F61-AAFA-46EBD853D74F}" destId="{C569E830-BE1D-48CB-ACDE-8B58F33859A3}" srcOrd="2" destOrd="0" parTransId="{B0A12806-1573-47EB-9BEA-A0039037119E}" sibTransId="{4630B2E0-0A0B-4A62-9AF1-9734A5E49F3A}"/>
    <dgm:cxn modelId="{AF72943F-11B9-4BB9-AEC6-274C04B456D8}" type="presOf" srcId="{F3DC322B-2C17-478F-91F5-87C648308536}" destId="{4E961A1C-3F99-4F74-B6FD-56EBC7993138}" srcOrd="0" destOrd="0" presId="urn:microsoft.com/office/officeart/2005/8/layout/hList1"/>
    <dgm:cxn modelId="{C48CEBDB-83B8-4BD1-8199-29F41ED2E12A}" type="presOf" srcId="{C569E830-BE1D-48CB-ACDE-8B58F33859A3}" destId="{8FC0A11F-816A-45AC-89EE-9DDC4FA8D847}" srcOrd="0" destOrd="2" presId="urn:microsoft.com/office/officeart/2005/8/layout/hList1"/>
    <dgm:cxn modelId="{84C2DF46-5593-4A0C-B4BE-C4E17D9C2E5C}" type="presOf" srcId="{A67F5980-6B44-48A5-8494-903375E4D394}" destId="{219A1D17-2FD3-4F58-808A-244E8BF7C7BE}" srcOrd="0" destOrd="0" presId="urn:microsoft.com/office/officeart/2005/8/layout/hList1"/>
    <dgm:cxn modelId="{8BF0955F-8B78-4DC2-A373-F9628132E11C}" type="presOf" srcId="{A423562E-5921-4F61-AAFA-46EBD853D74F}" destId="{4D7FF1A0-4313-466E-8CA2-BEF56A4E13A2}" srcOrd="0" destOrd="0" presId="urn:microsoft.com/office/officeart/2005/8/layout/hList1"/>
    <dgm:cxn modelId="{CE9E2A10-DB21-4FF1-91E9-D73043728CCB}" type="presOf" srcId="{412B9095-9C8F-4CF9-8619-E593EA5D0E41}" destId="{8FC0A11F-816A-45AC-89EE-9DDC4FA8D847}" srcOrd="0" destOrd="0" presId="urn:microsoft.com/office/officeart/2005/8/layout/hList1"/>
    <dgm:cxn modelId="{5C641C7E-181D-41E4-BCE4-37874D890654}" srcId="{A423562E-5921-4F61-AAFA-46EBD853D74F}" destId="{412B9095-9C8F-4CF9-8619-E593EA5D0E41}" srcOrd="0" destOrd="0" parTransId="{EBD8F97B-898E-4E6F-9457-39E275D1DE07}" sibTransId="{BA07CC54-D4C0-4B9A-9E39-D65E2E513F7E}"/>
    <dgm:cxn modelId="{2E7794B5-D759-407D-9A0E-55F581FA98A3}" srcId="{A67F5980-6B44-48A5-8494-903375E4D394}" destId="{2E947E75-A743-455B-8D5B-BEBF1BF63B1D}" srcOrd="1" destOrd="0" parTransId="{8A0D6B83-E8FB-4011-803C-193AF69355EE}" sibTransId="{BF6046A1-FD47-4CD5-BEE6-03D2F8CA464C}"/>
    <dgm:cxn modelId="{7946B0AD-7EA5-4157-B35D-B06492D0511E}" srcId="{F3DC322B-2C17-478F-91F5-87C648308536}" destId="{A67F5980-6B44-48A5-8494-903375E4D394}" srcOrd="1" destOrd="0" parTransId="{B5B11C49-562F-44EE-8D73-277C6D8D8E26}" sibTransId="{0E64C4A8-C58E-4EE7-8F39-0DC51F9C493C}"/>
    <dgm:cxn modelId="{E9A6977B-72D9-49BD-8BBA-DBE11168E510}" type="presOf" srcId="{B48B7E21-203F-45DF-9A62-7FD3071B944B}" destId="{AB85FF27-0822-4AD0-B324-1C96ABD37D01}" srcOrd="0" destOrd="0" presId="urn:microsoft.com/office/officeart/2005/8/layout/hList1"/>
    <dgm:cxn modelId="{FFA71321-0B0E-400B-9A1E-8D2294FBFE2B}" type="presOf" srcId="{2E947E75-A743-455B-8D5B-BEBF1BF63B1D}" destId="{AB85FF27-0822-4AD0-B324-1C96ABD37D01}" srcOrd="0" destOrd="1" presId="urn:microsoft.com/office/officeart/2005/8/layout/hList1"/>
    <dgm:cxn modelId="{C6AA3412-7E34-446D-8C05-617405739612}" type="presOf" srcId="{6D4A2987-5FD5-4375-880A-1630F0947E90}" destId="{8FC0A11F-816A-45AC-89EE-9DDC4FA8D847}" srcOrd="0" destOrd="1" presId="urn:microsoft.com/office/officeart/2005/8/layout/hList1"/>
    <dgm:cxn modelId="{C2CD36CB-201F-4BA0-9BBE-F273935D6B2F}" type="presParOf" srcId="{4E961A1C-3F99-4F74-B6FD-56EBC7993138}" destId="{0F65ABD3-A951-4275-B13C-35FF88E349E3}" srcOrd="0" destOrd="0" presId="urn:microsoft.com/office/officeart/2005/8/layout/hList1"/>
    <dgm:cxn modelId="{160F17FC-63F0-479C-8545-E5B37EAA842E}" type="presParOf" srcId="{0F65ABD3-A951-4275-B13C-35FF88E349E3}" destId="{4D7FF1A0-4313-466E-8CA2-BEF56A4E13A2}" srcOrd="0" destOrd="0" presId="urn:microsoft.com/office/officeart/2005/8/layout/hList1"/>
    <dgm:cxn modelId="{1D4B8451-2107-413C-B32F-03E033A86155}" type="presParOf" srcId="{0F65ABD3-A951-4275-B13C-35FF88E349E3}" destId="{8FC0A11F-816A-45AC-89EE-9DDC4FA8D847}" srcOrd="1" destOrd="0" presId="urn:microsoft.com/office/officeart/2005/8/layout/hList1"/>
    <dgm:cxn modelId="{BADCEB55-05B9-436F-9E12-72BFAFCB5D9B}" type="presParOf" srcId="{4E961A1C-3F99-4F74-B6FD-56EBC7993138}" destId="{993126BA-38A8-42A3-B730-CD4C2BEA3979}" srcOrd="1" destOrd="0" presId="urn:microsoft.com/office/officeart/2005/8/layout/hList1"/>
    <dgm:cxn modelId="{19C18965-CDD8-4489-94CF-B91E166F890A}" type="presParOf" srcId="{4E961A1C-3F99-4F74-B6FD-56EBC7993138}" destId="{5D51EA88-783C-480C-B70D-6ACF9522B99A}" srcOrd="2" destOrd="0" presId="urn:microsoft.com/office/officeart/2005/8/layout/hList1"/>
    <dgm:cxn modelId="{D4675C46-EABB-41A3-8644-A63791184A7A}" type="presParOf" srcId="{5D51EA88-783C-480C-B70D-6ACF9522B99A}" destId="{219A1D17-2FD3-4F58-808A-244E8BF7C7BE}" srcOrd="0" destOrd="0" presId="urn:microsoft.com/office/officeart/2005/8/layout/hList1"/>
    <dgm:cxn modelId="{69B22FFA-BE68-4E1C-89CF-20431A5E1F78}" type="presParOf" srcId="{5D51EA88-783C-480C-B70D-6ACF9522B99A}" destId="{AB85FF27-0822-4AD0-B324-1C96ABD37D0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AE5E25F6-FC56-40C9-A202-2C7C78355A3C}"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n-US"/>
        </a:p>
      </dgm:t>
    </dgm:pt>
    <dgm:pt modelId="{7C430385-127B-411F-BC12-5B36C47869DD}">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200" b="1" dirty="0" smtClean="0">
              <a:latin typeface="Arial" pitchFamily="34" charset="0"/>
              <a:cs typeface="Arial" pitchFamily="34" charset="0"/>
            </a:rPr>
            <a:t>Computer Adaptive Test</a:t>
          </a:r>
          <a:endParaRPr lang="en-US" sz="2200" b="1" dirty="0">
            <a:latin typeface="Arial" pitchFamily="34" charset="0"/>
            <a:cs typeface="Arial" pitchFamily="34" charset="0"/>
          </a:endParaRPr>
        </a:p>
      </dgm:t>
    </dgm:pt>
    <dgm:pt modelId="{21E1C662-732B-4AA0-B28B-B0B67D48FD13}" type="parTrans" cxnId="{2AD39260-2E12-4153-9DE0-51F0379FDB7B}">
      <dgm:prSet/>
      <dgm:spPr/>
      <dgm:t>
        <a:bodyPr/>
        <a:lstStyle/>
        <a:p>
          <a:endParaRPr lang="en-US"/>
        </a:p>
      </dgm:t>
    </dgm:pt>
    <dgm:pt modelId="{47E18CF1-B3C7-4D94-8C46-9DE3F2CEC989}" type="sibTrans" cxnId="{2AD39260-2E12-4153-9DE0-51F0379FDB7B}">
      <dgm:prSet/>
      <dgm:spPr/>
      <dgm:t>
        <a:bodyPr/>
        <a:lstStyle/>
        <a:p>
          <a:endParaRPr lang="en-US"/>
        </a:p>
      </dgm:t>
    </dgm:pt>
    <dgm:pt modelId="{7DB0F61A-D642-4235-8143-BEEC3CE07972}">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Assesses the full range of Common Core in English language arts/literacy and mathematics for students in grades 3-8 and 11 (interim assessments can be used in grades 9 and 10)</a:t>
          </a:r>
          <a:endParaRPr lang="en-US" sz="1900" dirty="0">
            <a:solidFill>
              <a:schemeClr val="tx2"/>
            </a:solidFill>
            <a:latin typeface="+mn-lt"/>
            <a:cs typeface="Arial" pitchFamily="34" charset="0"/>
          </a:endParaRPr>
        </a:p>
      </dgm:t>
    </dgm:pt>
    <dgm:pt modelId="{7B6CA017-C5AD-4A93-A433-A265E76D33C9}" type="parTrans" cxnId="{A24A4F5A-8CCB-4D64-9505-933584BB4DD0}">
      <dgm:prSet/>
      <dgm:spPr/>
      <dgm:t>
        <a:bodyPr/>
        <a:lstStyle/>
        <a:p>
          <a:endParaRPr lang="en-US"/>
        </a:p>
      </dgm:t>
    </dgm:pt>
    <dgm:pt modelId="{BFFC1820-2CB8-4ED0-9F65-4E1B0FEDD2D0}" type="sibTrans" cxnId="{A24A4F5A-8CCB-4D64-9505-933584BB4DD0}">
      <dgm:prSet/>
      <dgm:spPr/>
      <dgm:t>
        <a:bodyPr/>
        <a:lstStyle/>
        <a:p>
          <a:endParaRPr lang="en-US"/>
        </a:p>
      </dgm:t>
    </dgm:pt>
    <dgm:pt modelId="{D98CB64A-FFC1-4E5D-B529-DEA393168D2F}">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200" b="1" dirty="0" smtClean="0">
              <a:latin typeface="Arial" pitchFamily="34" charset="0"/>
              <a:cs typeface="Arial" pitchFamily="34" charset="0"/>
            </a:rPr>
            <a:t>Performance Tasks</a:t>
          </a:r>
          <a:endParaRPr lang="en-US" sz="2200" b="1" dirty="0">
            <a:latin typeface="Arial" pitchFamily="34" charset="0"/>
            <a:cs typeface="Arial" pitchFamily="34" charset="0"/>
          </a:endParaRPr>
        </a:p>
      </dgm:t>
    </dgm:pt>
    <dgm:pt modelId="{B400D2D2-12EC-47BD-9FC6-A181579BE72D}" type="parTrans" cxnId="{2D04258E-7FD0-48BF-94B3-F98B483C3F60}">
      <dgm:prSet/>
      <dgm:spPr/>
      <dgm:t>
        <a:bodyPr/>
        <a:lstStyle/>
        <a:p>
          <a:endParaRPr lang="en-US"/>
        </a:p>
      </dgm:t>
    </dgm:pt>
    <dgm:pt modelId="{68B2A444-2596-42DE-A964-76BF904FD508}" type="sibTrans" cxnId="{2D04258E-7FD0-48BF-94B3-F98B483C3F60}">
      <dgm:prSet/>
      <dgm:spPr/>
      <dgm:t>
        <a:bodyPr/>
        <a:lstStyle/>
        <a:p>
          <a:endParaRPr lang="en-US"/>
        </a:p>
      </dgm:t>
    </dgm:pt>
    <dgm:pt modelId="{E683AF72-AE89-41B3-94E7-C981F0CD8085}">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sz="1700" dirty="0" smtClean="0">
              <a:solidFill>
                <a:schemeClr val="tx2"/>
              </a:solidFill>
              <a:latin typeface="Arial" pitchFamily="34" charset="0"/>
              <a:cs typeface="Arial" pitchFamily="34" charset="0"/>
            </a:rPr>
            <a:t>Extended projects demonstrate real-world writing and analytical skills</a:t>
          </a:r>
          <a:endParaRPr lang="en-US" sz="1700" dirty="0">
            <a:solidFill>
              <a:schemeClr val="tx2"/>
            </a:solidFill>
            <a:latin typeface="Arial" pitchFamily="34" charset="0"/>
            <a:cs typeface="Arial" pitchFamily="34" charset="0"/>
          </a:endParaRPr>
        </a:p>
      </dgm:t>
    </dgm:pt>
    <dgm:pt modelId="{D45B7558-323A-4465-9219-DEF6A059A8C6}" type="parTrans" cxnId="{DA797041-E6ED-44B4-9975-30B979762807}">
      <dgm:prSet/>
      <dgm:spPr/>
      <dgm:t>
        <a:bodyPr/>
        <a:lstStyle/>
        <a:p>
          <a:endParaRPr lang="en-US"/>
        </a:p>
      </dgm:t>
    </dgm:pt>
    <dgm:pt modelId="{0D5AB40C-D321-477B-9A56-9D40DD905E33}" type="sibTrans" cxnId="{DA797041-E6ED-44B4-9975-30B979762807}">
      <dgm:prSet/>
      <dgm:spPr/>
      <dgm:t>
        <a:bodyPr/>
        <a:lstStyle/>
        <a:p>
          <a:endParaRPr lang="en-US"/>
        </a:p>
      </dgm:t>
    </dgm:pt>
    <dgm:pt modelId="{C7FBEF57-0712-428E-9BBF-DC3EEB19C5B0}">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Measures current student achievement and growth across time, showing progress toward college and career readiness</a:t>
          </a:r>
          <a:endParaRPr lang="en-US" sz="1700" dirty="0">
            <a:solidFill>
              <a:schemeClr val="tx2"/>
            </a:solidFill>
            <a:latin typeface="Arial" pitchFamily="34" charset="0"/>
            <a:cs typeface="Arial" pitchFamily="34" charset="0"/>
          </a:endParaRPr>
        </a:p>
      </dgm:t>
    </dgm:pt>
    <dgm:pt modelId="{61785B42-0F39-4DF7-A236-59470F096168}" type="parTrans" cxnId="{B22DDE86-DD4C-4B3B-8FE3-A3B05BE958A3}">
      <dgm:prSet/>
      <dgm:spPr/>
      <dgm:t>
        <a:bodyPr/>
        <a:lstStyle/>
        <a:p>
          <a:endParaRPr lang="en-US"/>
        </a:p>
      </dgm:t>
    </dgm:pt>
    <dgm:pt modelId="{22945571-AB71-48FD-8AEE-78076C695DDF}" type="sibTrans" cxnId="{B22DDE86-DD4C-4B3B-8FE3-A3B05BE958A3}">
      <dgm:prSet/>
      <dgm:spPr/>
      <dgm:t>
        <a:bodyPr/>
        <a:lstStyle/>
        <a:p>
          <a:endParaRPr lang="en-US"/>
        </a:p>
      </dgm:t>
    </dgm:pt>
    <dgm:pt modelId="{721887EE-3F21-4A05-B3D4-62C85451E5E5}">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Includes a variety of question types: selected response, short constructed response, extended construction response, technology enhanced</a:t>
          </a:r>
          <a:endParaRPr lang="en-US" sz="1700" dirty="0">
            <a:solidFill>
              <a:schemeClr val="tx2"/>
            </a:solidFill>
            <a:latin typeface="Arial" pitchFamily="34" charset="0"/>
            <a:cs typeface="Arial" pitchFamily="34" charset="0"/>
          </a:endParaRPr>
        </a:p>
      </dgm:t>
    </dgm:pt>
    <dgm:pt modelId="{8F8E39A7-EBB7-4CD8-93BC-A4D84E483E22}" type="parTrans" cxnId="{86EA5293-F8C5-41D0-89E6-8E1A42221F9F}">
      <dgm:prSet/>
      <dgm:spPr/>
      <dgm:t>
        <a:bodyPr/>
        <a:lstStyle/>
        <a:p>
          <a:endParaRPr lang="en-US"/>
        </a:p>
      </dgm:t>
    </dgm:pt>
    <dgm:pt modelId="{71C746B6-59CE-454B-97F4-722DC0BF3188}" type="sibTrans" cxnId="{86EA5293-F8C5-41D0-89E6-8E1A42221F9F}">
      <dgm:prSet/>
      <dgm:spPr/>
      <dgm:t>
        <a:bodyPr/>
        <a:lstStyle/>
        <a:p>
          <a:endParaRPr lang="en-US"/>
        </a:p>
      </dgm:t>
    </dgm:pt>
    <dgm:pt modelId="{D24EE57F-9E84-47AA-A5E1-D604009D973E}">
      <dgm:prSet custT="1"/>
      <dgm:spPr/>
      <dgm:t>
        <a:bodyPr/>
        <a:lstStyle/>
        <a:p>
          <a:r>
            <a:rPr lang="en-US" sz="1700" dirty="0" smtClean="0">
              <a:solidFill>
                <a:schemeClr val="tx2"/>
              </a:solidFill>
              <a:latin typeface="Arial" pitchFamily="34" charset="0"/>
              <a:cs typeface="Arial" pitchFamily="34" charset="0"/>
            </a:rPr>
            <a:t>May include online research, group projects, presentations</a:t>
          </a:r>
          <a:endParaRPr lang="en-US" sz="1700" dirty="0">
            <a:solidFill>
              <a:schemeClr val="tx2"/>
            </a:solidFill>
            <a:latin typeface="Arial" pitchFamily="34" charset="0"/>
            <a:cs typeface="Arial" pitchFamily="34" charset="0"/>
          </a:endParaRPr>
        </a:p>
      </dgm:t>
    </dgm:pt>
    <dgm:pt modelId="{158FE664-3687-4387-B653-761DEDBA3446}" type="parTrans" cxnId="{B17ED6E0-F91F-475E-9501-8136044F7855}">
      <dgm:prSet/>
      <dgm:spPr/>
      <dgm:t>
        <a:bodyPr/>
        <a:lstStyle/>
        <a:p>
          <a:endParaRPr lang="en-US"/>
        </a:p>
      </dgm:t>
    </dgm:pt>
    <dgm:pt modelId="{FE8CB681-7206-4462-8D0D-2E79773E5B76}" type="sibTrans" cxnId="{B17ED6E0-F91F-475E-9501-8136044F7855}">
      <dgm:prSet/>
      <dgm:spPr/>
      <dgm:t>
        <a:bodyPr/>
        <a:lstStyle/>
        <a:p>
          <a:endParaRPr lang="en-US"/>
        </a:p>
      </dgm:t>
    </dgm:pt>
    <dgm:pt modelId="{DC30F2DE-4CC8-4433-B19B-6383F4662C62}">
      <dgm:prSet custT="1"/>
      <dgm:spPr/>
      <dgm:t>
        <a:bodyPr/>
        <a:lstStyle/>
        <a:p>
          <a:r>
            <a:rPr lang="en-US" sz="1700" dirty="0" smtClean="0">
              <a:solidFill>
                <a:schemeClr val="tx2"/>
              </a:solidFill>
              <a:latin typeface="Arial" pitchFamily="34" charset="0"/>
              <a:cs typeface="Arial" pitchFamily="34" charset="0"/>
            </a:rPr>
            <a:t>Require 1 to 2 class periods to complete</a:t>
          </a:r>
          <a:endParaRPr lang="en-US" sz="1700" dirty="0">
            <a:solidFill>
              <a:schemeClr val="tx2"/>
            </a:solidFill>
            <a:latin typeface="Arial" pitchFamily="34" charset="0"/>
            <a:cs typeface="Arial" pitchFamily="34" charset="0"/>
          </a:endParaRPr>
        </a:p>
      </dgm:t>
    </dgm:pt>
    <dgm:pt modelId="{2301C4E5-A7E1-4CB4-9E34-519E10774027}" type="parTrans" cxnId="{F171D290-5F7F-4EEA-BED5-768906B9822C}">
      <dgm:prSet/>
      <dgm:spPr/>
      <dgm:t>
        <a:bodyPr/>
        <a:lstStyle/>
        <a:p>
          <a:endParaRPr lang="en-US"/>
        </a:p>
      </dgm:t>
    </dgm:pt>
    <dgm:pt modelId="{FBF5BF1C-68FE-4930-B222-35B2B55F9F55}" type="sibTrans" cxnId="{F171D290-5F7F-4EEA-BED5-768906B9822C}">
      <dgm:prSet/>
      <dgm:spPr/>
      <dgm:t>
        <a:bodyPr/>
        <a:lstStyle/>
        <a:p>
          <a:endParaRPr lang="en-US"/>
        </a:p>
      </dgm:t>
    </dgm:pt>
    <dgm:pt modelId="{CD69B14B-D3F0-46D5-AFF0-3A19443A2EC9}">
      <dgm:prSet custT="1"/>
      <dgm:spPr/>
      <dgm:t>
        <a:bodyPr/>
        <a:lstStyle/>
        <a:p>
          <a:r>
            <a:rPr lang="en-US" sz="1700" dirty="0" smtClean="0">
              <a:solidFill>
                <a:schemeClr val="tx2"/>
              </a:solidFill>
              <a:latin typeface="Arial" pitchFamily="34" charset="0"/>
              <a:cs typeface="Arial" pitchFamily="34" charset="0"/>
            </a:rPr>
            <a:t>Included in both English language arts/literacy and mathematics assessments </a:t>
          </a:r>
          <a:endParaRPr lang="en-US" sz="1700" dirty="0">
            <a:solidFill>
              <a:schemeClr val="tx2"/>
            </a:solidFill>
            <a:latin typeface="Arial" pitchFamily="34" charset="0"/>
            <a:cs typeface="Arial" pitchFamily="34" charset="0"/>
          </a:endParaRPr>
        </a:p>
      </dgm:t>
    </dgm:pt>
    <dgm:pt modelId="{59AB73D1-02B6-4270-BF53-19CBC304BF6A}" type="parTrans" cxnId="{1402CFA5-C92F-4DE6-9933-5616483AF9EF}">
      <dgm:prSet/>
      <dgm:spPr/>
      <dgm:t>
        <a:bodyPr/>
        <a:lstStyle/>
        <a:p>
          <a:endParaRPr lang="en-US"/>
        </a:p>
      </dgm:t>
    </dgm:pt>
    <dgm:pt modelId="{AD1CD522-C6E7-4B4D-B73E-7729CA73EF40}" type="sibTrans" cxnId="{1402CFA5-C92F-4DE6-9933-5616483AF9EF}">
      <dgm:prSet/>
      <dgm:spPr/>
      <dgm:t>
        <a:bodyPr/>
        <a:lstStyle/>
        <a:p>
          <a:endParaRPr lang="en-US"/>
        </a:p>
      </dgm:t>
    </dgm:pt>
    <dgm:pt modelId="{2637BA1E-CC2C-479C-8D63-3E2FB9D1E5B1}">
      <dgm:prSet custT="1"/>
      <dgm:spPr/>
      <dgm:t>
        <a:bodyPr/>
        <a:lstStyle/>
        <a:p>
          <a:r>
            <a:rPr lang="en-US" sz="1700" dirty="0" smtClean="0">
              <a:solidFill>
                <a:schemeClr val="tx2"/>
              </a:solidFill>
              <a:latin typeface="Arial" pitchFamily="34" charset="0"/>
              <a:cs typeface="Arial" pitchFamily="34" charset="0"/>
            </a:rPr>
            <a:t>Applicable in all grades being assessed</a:t>
          </a:r>
          <a:endParaRPr lang="en-US" sz="1700" dirty="0">
            <a:solidFill>
              <a:schemeClr val="tx2"/>
            </a:solidFill>
            <a:latin typeface="Arial" pitchFamily="34" charset="0"/>
            <a:cs typeface="Arial" pitchFamily="34" charset="0"/>
          </a:endParaRPr>
        </a:p>
      </dgm:t>
    </dgm:pt>
    <dgm:pt modelId="{93100195-832B-447D-B681-0A0964F57ACE}" type="parTrans" cxnId="{B2E6EF68-01FB-4B1F-A93F-E1EBB69986D8}">
      <dgm:prSet/>
      <dgm:spPr/>
      <dgm:t>
        <a:bodyPr/>
        <a:lstStyle/>
        <a:p>
          <a:endParaRPr lang="en-US"/>
        </a:p>
      </dgm:t>
    </dgm:pt>
    <dgm:pt modelId="{AB5CC5E1-69BB-4E91-A54D-6EF95121CADF}" type="sibTrans" cxnId="{B2E6EF68-01FB-4B1F-A93F-E1EBB69986D8}">
      <dgm:prSet/>
      <dgm:spPr/>
      <dgm:t>
        <a:bodyPr/>
        <a:lstStyle/>
        <a:p>
          <a:endParaRPr lang="en-US"/>
        </a:p>
      </dgm:t>
    </dgm:pt>
    <dgm:pt modelId="{F745AA05-EADC-4B14-87DB-7087CAABD8A4}">
      <dgm:prSet custT="1"/>
      <dgm:spPr/>
      <dgm:t>
        <a:bodyPr/>
        <a:lstStyle/>
        <a:p>
          <a:r>
            <a:rPr lang="en-US" sz="1700" dirty="0" smtClean="0">
              <a:solidFill>
                <a:schemeClr val="tx2"/>
              </a:solidFill>
              <a:latin typeface="Arial" pitchFamily="34" charset="0"/>
              <a:cs typeface="Arial" pitchFamily="34" charset="0"/>
            </a:rPr>
            <a:t>Evaluated by teachers using consistent scoring rubrics</a:t>
          </a:r>
          <a:endParaRPr lang="en-US" sz="1700" dirty="0">
            <a:latin typeface="Arial" pitchFamily="34" charset="0"/>
            <a:cs typeface="Arial" pitchFamily="34" charset="0"/>
          </a:endParaRPr>
        </a:p>
      </dgm:t>
    </dgm:pt>
    <dgm:pt modelId="{3A2AA011-141D-4716-8C88-8ED9890C1B52}" type="parTrans" cxnId="{4B3238B8-BF9F-41B6-BA71-A189EC981565}">
      <dgm:prSet/>
      <dgm:spPr/>
      <dgm:t>
        <a:bodyPr/>
        <a:lstStyle/>
        <a:p>
          <a:endParaRPr lang="en-US"/>
        </a:p>
      </dgm:t>
    </dgm:pt>
    <dgm:pt modelId="{5F863644-E0A1-4ECA-A6FF-B428BE4BB76A}" type="sibTrans" cxnId="{4B3238B8-BF9F-41B6-BA71-A189EC981565}">
      <dgm:prSet/>
      <dgm:spPr/>
      <dgm:t>
        <a:bodyPr/>
        <a:lstStyle/>
        <a:p>
          <a:endParaRPr lang="en-US"/>
        </a:p>
      </dgm:t>
    </dgm:pt>
    <dgm:pt modelId="{2E957815-0F2B-449E-971D-E83BCD69173D}" type="pres">
      <dgm:prSet presAssocID="{AE5E25F6-FC56-40C9-A202-2C7C78355A3C}" presName="Name0" presStyleCnt="0">
        <dgm:presLayoutVars>
          <dgm:dir/>
          <dgm:animLvl val="lvl"/>
          <dgm:resizeHandles val="exact"/>
        </dgm:presLayoutVars>
      </dgm:prSet>
      <dgm:spPr/>
      <dgm:t>
        <a:bodyPr/>
        <a:lstStyle/>
        <a:p>
          <a:endParaRPr lang="en-US"/>
        </a:p>
      </dgm:t>
    </dgm:pt>
    <dgm:pt modelId="{ED9E45E5-5F2D-4F3F-8828-5B51EE85D2E5}" type="pres">
      <dgm:prSet presAssocID="{7C430385-127B-411F-BC12-5B36C47869DD}" presName="composite" presStyleCnt="0"/>
      <dgm:spPr/>
      <dgm:t>
        <a:bodyPr/>
        <a:lstStyle/>
        <a:p>
          <a:endParaRPr lang="en-US"/>
        </a:p>
      </dgm:t>
    </dgm:pt>
    <dgm:pt modelId="{46C9123D-6DFD-48E3-8131-D9BD06DB1EEF}" type="pres">
      <dgm:prSet presAssocID="{7C430385-127B-411F-BC12-5B36C47869DD}" presName="parTx" presStyleLbl="alignNode1" presStyleIdx="0" presStyleCnt="2" custLinFactNeighborX="-11890" custLinFactNeighborY="1903">
        <dgm:presLayoutVars>
          <dgm:chMax val="0"/>
          <dgm:chPref val="0"/>
          <dgm:bulletEnabled val="1"/>
        </dgm:presLayoutVars>
      </dgm:prSet>
      <dgm:spPr/>
      <dgm:t>
        <a:bodyPr/>
        <a:lstStyle/>
        <a:p>
          <a:endParaRPr lang="en-US"/>
        </a:p>
      </dgm:t>
    </dgm:pt>
    <dgm:pt modelId="{A5B6CFE0-60A8-4D2E-977C-F880017C84A5}" type="pres">
      <dgm:prSet presAssocID="{7C430385-127B-411F-BC12-5B36C47869DD}" presName="desTx" presStyleLbl="alignAccFollowNode1" presStyleIdx="0" presStyleCnt="2">
        <dgm:presLayoutVars>
          <dgm:bulletEnabled val="1"/>
        </dgm:presLayoutVars>
      </dgm:prSet>
      <dgm:spPr/>
      <dgm:t>
        <a:bodyPr/>
        <a:lstStyle/>
        <a:p>
          <a:endParaRPr lang="en-US"/>
        </a:p>
      </dgm:t>
    </dgm:pt>
    <dgm:pt modelId="{6EDABF5E-B70C-46D5-BD6B-2DE1E6CE59AB}" type="pres">
      <dgm:prSet presAssocID="{47E18CF1-B3C7-4D94-8C46-9DE3F2CEC989}" presName="space" presStyleCnt="0"/>
      <dgm:spPr/>
      <dgm:t>
        <a:bodyPr/>
        <a:lstStyle/>
        <a:p>
          <a:endParaRPr lang="en-US"/>
        </a:p>
      </dgm:t>
    </dgm:pt>
    <dgm:pt modelId="{B6ACCD37-AA15-4113-96A9-04B317023D3F}" type="pres">
      <dgm:prSet presAssocID="{D98CB64A-FFC1-4E5D-B529-DEA393168D2F}" presName="composite" presStyleCnt="0"/>
      <dgm:spPr/>
      <dgm:t>
        <a:bodyPr/>
        <a:lstStyle/>
        <a:p>
          <a:endParaRPr lang="en-US"/>
        </a:p>
      </dgm:t>
    </dgm:pt>
    <dgm:pt modelId="{3C1E0C30-CE1E-48B5-A4FB-2815E939AC11}" type="pres">
      <dgm:prSet presAssocID="{D98CB64A-FFC1-4E5D-B529-DEA393168D2F}" presName="parTx" presStyleLbl="alignNode1" presStyleIdx="1" presStyleCnt="2">
        <dgm:presLayoutVars>
          <dgm:chMax val="0"/>
          <dgm:chPref val="0"/>
          <dgm:bulletEnabled val="1"/>
        </dgm:presLayoutVars>
      </dgm:prSet>
      <dgm:spPr/>
      <dgm:t>
        <a:bodyPr/>
        <a:lstStyle/>
        <a:p>
          <a:endParaRPr lang="en-US"/>
        </a:p>
      </dgm:t>
    </dgm:pt>
    <dgm:pt modelId="{186ADF2A-9AE8-423D-878F-22CA5FF4DABE}" type="pres">
      <dgm:prSet presAssocID="{D98CB64A-FFC1-4E5D-B529-DEA393168D2F}" presName="desTx" presStyleLbl="alignAccFollowNode1" presStyleIdx="1" presStyleCnt="2">
        <dgm:presLayoutVars>
          <dgm:bulletEnabled val="1"/>
        </dgm:presLayoutVars>
      </dgm:prSet>
      <dgm:spPr/>
      <dgm:t>
        <a:bodyPr/>
        <a:lstStyle/>
        <a:p>
          <a:endParaRPr lang="en-US"/>
        </a:p>
      </dgm:t>
    </dgm:pt>
  </dgm:ptLst>
  <dgm:cxnLst>
    <dgm:cxn modelId="{71EE6BC6-5BEC-46C3-85F3-7BB5C3302757}" type="presOf" srcId="{D24EE57F-9E84-47AA-A5E1-D604009D973E}" destId="{186ADF2A-9AE8-423D-878F-22CA5FF4DABE}" srcOrd="0" destOrd="1" presId="urn:microsoft.com/office/officeart/2005/8/layout/hList1"/>
    <dgm:cxn modelId="{A24A4F5A-8CCB-4D64-9505-933584BB4DD0}" srcId="{7C430385-127B-411F-BC12-5B36C47869DD}" destId="{7DB0F61A-D642-4235-8143-BEEC3CE07972}" srcOrd="0" destOrd="0" parTransId="{7B6CA017-C5AD-4A93-A433-A265E76D33C9}" sibTransId="{BFFC1820-2CB8-4ED0-9F65-4E1B0FEDD2D0}"/>
    <dgm:cxn modelId="{32BE4FD2-1363-454D-914D-11337CBDDF31}" type="presOf" srcId="{721887EE-3F21-4A05-B3D4-62C85451E5E5}" destId="{A5B6CFE0-60A8-4D2E-977C-F880017C84A5}" srcOrd="0" destOrd="2" presId="urn:microsoft.com/office/officeart/2005/8/layout/hList1"/>
    <dgm:cxn modelId="{B64FDDB5-0E5E-4FE7-BF99-ADE4DED67552}" type="presOf" srcId="{E683AF72-AE89-41B3-94E7-C981F0CD8085}" destId="{186ADF2A-9AE8-423D-878F-22CA5FF4DABE}" srcOrd="0" destOrd="0" presId="urn:microsoft.com/office/officeart/2005/8/layout/hList1"/>
    <dgm:cxn modelId="{B22DDE86-DD4C-4B3B-8FE3-A3B05BE958A3}" srcId="{7C430385-127B-411F-BC12-5B36C47869DD}" destId="{C7FBEF57-0712-428E-9BBF-DC3EEB19C5B0}" srcOrd="1" destOrd="0" parTransId="{61785B42-0F39-4DF7-A236-59470F096168}" sibTransId="{22945571-AB71-48FD-8AEE-78076C695DDF}"/>
    <dgm:cxn modelId="{7294D7C1-F85E-47C6-A879-1D2D3D89C163}" type="presOf" srcId="{2637BA1E-CC2C-479C-8D63-3E2FB9D1E5B1}" destId="{186ADF2A-9AE8-423D-878F-22CA5FF4DABE}" srcOrd="0" destOrd="4" presId="urn:microsoft.com/office/officeart/2005/8/layout/hList1"/>
    <dgm:cxn modelId="{B5F6F838-6BC8-4E6C-B72E-F893E7BEB5EE}" type="presOf" srcId="{DC30F2DE-4CC8-4433-B19B-6383F4662C62}" destId="{186ADF2A-9AE8-423D-878F-22CA5FF4DABE}" srcOrd="0" destOrd="2" presId="urn:microsoft.com/office/officeart/2005/8/layout/hList1"/>
    <dgm:cxn modelId="{AC0DF385-E3A8-4980-A237-2AD9359ECBFD}" type="presOf" srcId="{AE5E25F6-FC56-40C9-A202-2C7C78355A3C}" destId="{2E957815-0F2B-449E-971D-E83BCD69173D}" srcOrd="0" destOrd="0" presId="urn:microsoft.com/office/officeart/2005/8/layout/hList1"/>
    <dgm:cxn modelId="{86EA5293-F8C5-41D0-89E6-8E1A42221F9F}" srcId="{7C430385-127B-411F-BC12-5B36C47869DD}" destId="{721887EE-3F21-4A05-B3D4-62C85451E5E5}" srcOrd="2" destOrd="0" parTransId="{8F8E39A7-EBB7-4CD8-93BC-A4D84E483E22}" sibTransId="{71C746B6-59CE-454B-97F4-722DC0BF3188}"/>
    <dgm:cxn modelId="{97B44C40-A12D-4ABD-A7AE-2DE6B2C16AAB}" type="presOf" srcId="{CD69B14B-D3F0-46D5-AFF0-3A19443A2EC9}" destId="{186ADF2A-9AE8-423D-878F-22CA5FF4DABE}" srcOrd="0" destOrd="3" presId="urn:microsoft.com/office/officeart/2005/8/layout/hList1"/>
    <dgm:cxn modelId="{2D04258E-7FD0-48BF-94B3-F98B483C3F60}" srcId="{AE5E25F6-FC56-40C9-A202-2C7C78355A3C}" destId="{D98CB64A-FFC1-4E5D-B529-DEA393168D2F}" srcOrd="1" destOrd="0" parTransId="{B400D2D2-12EC-47BD-9FC6-A181579BE72D}" sibTransId="{68B2A444-2596-42DE-A964-76BF904FD508}"/>
    <dgm:cxn modelId="{B2E6EF68-01FB-4B1F-A93F-E1EBB69986D8}" srcId="{D98CB64A-FFC1-4E5D-B529-DEA393168D2F}" destId="{2637BA1E-CC2C-479C-8D63-3E2FB9D1E5B1}" srcOrd="4" destOrd="0" parTransId="{93100195-832B-447D-B681-0A0964F57ACE}" sibTransId="{AB5CC5E1-69BB-4E91-A54D-6EF95121CADF}"/>
    <dgm:cxn modelId="{DA797041-E6ED-44B4-9975-30B979762807}" srcId="{D98CB64A-FFC1-4E5D-B529-DEA393168D2F}" destId="{E683AF72-AE89-41B3-94E7-C981F0CD8085}" srcOrd="0" destOrd="0" parTransId="{D45B7558-323A-4465-9219-DEF6A059A8C6}" sibTransId="{0D5AB40C-D321-477B-9A56-9D40DD905E33}"/>
    <dgm:cxn modelId="{E506C3E9-77AE-477C-836C-C0402FB4B0B6}" type="presOf" srcId="{7DB0F61A-D642-4235-8143-BEEC3CE07972}" destId="{A5B6CFE0-60A8-4D2E-977C-F880017C84A5}" srcOrd="0" destOrd="0" presId="urn:microsoft.com/office/officeart/2005/8/layout/hList1"/>
    <dgm:cxn modelId="{2247214C-0A08-4C1A-924B-FAC1CA7340A8}" type="presOf" srcId="{C7FBEF57-0712-428E-9BBF-DC3EEB19C5B0}" destId="{A5B6CFE0-60A8-4D2E-977C-F880017C84A5}" srcOrd="0" destOrd="1" presId="urn:microsoft.com/office/officeart/2005/8/layout/hList1"/>
    <dgm:cxn modelId="{DEF71297-15D9-4A59-9663-B43350DD8DBF}" type="presOf" srcId="{7C430385-127B-411F-BC12-5B36C47869DD}" destId="{46C9123D-6DFD-48E3-8131-D9BD06DB1EEF}" srcOrd="0" destOrd="0" presId="urn:microsoft.com/office/officeart/2005/8/layout/hList1"/>
    <dgm:cxn modelId="{4B3238B8-BF9F-41B6-BA71-A189EC981565}" srcId="{D98CB64A-FFC1-4E5D-B529-DEA393168D2F}" destId="{F745AA05-EADC-4B14-87DB-7087CAABD8A4}" srcOrd="5" destOrd="0" parTransId="{3A2AA011-141D-4716-8C88-8ED9890C1B52}" sibTransId="{5F863644-E0A1-4ECA-A6FF-B428BE4BB76A}"/>
    <dgm:cxn modelId="{2AD39260-2E12-4153-9DE0-51F0379FDB7B}" srcId="{AE5E25F6-FC56-40C9-A202-2C7C78355A3C}" destId="{7C430385-127B-411F-BC12-5B36C47869DD}" srcOrd="0" destOrd="0" parTransId="{21E1C662-732B-4AA0-B28B-B0B67D48FD13}" sibTransId="{47E18CF1-B3C7-4D94-8C46-9DE3F2CEC989}"/>
    <dgm:cxn modelId="{3993E252-D6C2-4DB7-9550-7BE2151EDA41}" type="presOf" srcId="{D98CB64A-FFC1-4E5D-B529-DEA393168D2F}" destId="{3C1E0C30-CE1E-48B5-A4FB-2815E939AC11}" srcOrd="0" destOrd="0" presId="urn:microsoft.com/office/officeart/2005/8/layout/hList1"/>
    <dgm:cxn modelId="{976D53AF-3D83-4039-AF8E-1E769635C3B1}" type="presOf" srcId="{F745AA05-EADC-4B14-87DB-7087CAABD8A4}" destId="{186ADF2A-9AE8-423D-878F-22CA5FF4DABE}" srcOrd="0" destOrd="5" presId="urn:microsoft.com/office/officeart/2005/8/layout/hList1"/>
    <dgm:cxn modelId="{F171D290-5F7F-4EEA-BED5-768906B9822C}" srcId="{D98CB64A-FFC1-4E5D-B529-DEA393168D2F}" destId="{DC30F2DE-4CC8-4433-B19B-6383F4662C62}" srcOrd="2" destOrd="0" parTransId="{2301C4E5-A7E1-4CB4-9E34-519E10774027}" sibTransId="{FBF5BF1C-68FE-4930-B222-35B2B55F9F55}"/>
    <dgm:cxn modelId="{B17ED6E0-F91F-475E-9501-8136044F7855}" srcId="{D98CB64A-FFC1-4E5D-B529-DEA393168D2F}" destId="{D24EE57F-9E84-47AA-A5E1-D604009D973E}" srcOrd="1" destOrd="0" parTransId="{158FE664-3687-4387-B653-761DEDBA3446}" sibTransId="{FE8CB681-7206-4462-8D0D-2E79773E5B76}"/>
    <dgm:cxn modelId="{1402CFA5-C92F-4DE6-9933-5616483AF9EF}" srcId="{D98CB64A-FFC1-4E5D-B529-DEA393168D2F}" destId="{CD69B14B-D3F0-46D5-AFF0-3A19443A2EC9}" srcOrd="3" destOrd="0" parTransId="{59AB73D1-02B6-4270-BF53-19CBC304BF6A}" sibTransId="{AD1CD522-C6E7-4B4D-B73E-7729CA73EF40}"/>
    <dgm:cxn modelId="{C9497D39-5973-4D13-822D-B38C898DD531}" type="presParOf" srcId="{2E957815-0F2B-449E-971D-E83BCD69173D}" destId="{ED9E45E5-5F2D-4F3F-8828-5B51EE85D2E5}" srcOrd="0" destOrd="0" presId="urn:microsoft.com/office/officeart/2005/8/layout/hList1"/>
    <dgm:cxn modelId="{7AC9F7A6-EC2D-4484-B677-682EE8AF4974}" type="presParOf" srcId="{ED9E45E5-5F2D-4F3F-8828-5B51EE85D2E5}" destId="{46C9123D-6DFD-48E3-8131-D9BD06DB1EEF}" srcOrd="0" destOrd="0" presId="urn:microsoft.com/office/officeart/2005/8/layout/hList1"/>
    <dgm:cxn modelId="{BD82AA48-E1EF-4F08-8216-C752C652ADC6}" type="presParOf" srcId="{ED9E45E5-5F2D-4F3F-8828-5B51EE85D2E5}" destId="{A5B6CFE0-60A8-4D2E-977C-F880017C84A5}" srcOrd="1" destOrd="0" presId="urn:microsoft.com/office/officeart/2005/8/layout/hList1"/>
    <dgm:cxn modelId="{D25F4144-7875-430E-9A6B-7AB4C789134D}" type="presParOf" srcId="{2E957815-0F2B-449E-971D-E83BCD69173D}" destId="{6EDABF5E-B70C-46D5-BD6B-2DE1E6CE59AB}" srcOrd="1" destOrd="0" presId="urn:microsoft.com/office/officeart/2005/8/layout/hList1"/>
    <dgm:cxn modelId="{1ADF05D8-2DB2-4544-954C-4E04BF7F8A3B}" type="presParOf" srcId="{2E957815-0F2B-449E-971D-E83BCD69173D}" destId="{B6ACCD37-AA15-4113-96A9-04B317023D3F}" srcOrd="2" destOrd="0" presId="urn:microsoft.com/office/officeart/2005/8/layout/hList1"/>
    <dgm:cxn modelId="{F60C71F9-0495-4CDA-B10C-594F91ED99DB}" type="presParOf" srcId="{B6ACCD37-AA15-4113-96A9-04B317023D3F}" destId="{3C1E0C30-CE1E-48B5-A4FB-2815E939AC11}" srcOrd="0" destOrd="0" presId="urn:microsoft.com/office/officeart/2005/8/layout/hList1"/>
    <dgm:cxn modelId="{599E3882-8FE6-43C5-A5E6-B3C07537372E}" type="presParOf" srcId="{B6ACCD37-AA15-4113-96A9-04B317023D3F}" destId="{186ADF2A-9AE8-423D-878F-22CA5FF4DA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64DC1E6-B13B-4EF1-88D6-85BFBC12B92C}" type="doc">
      <dgm:prSet loTypeId="urn:microsoft.com/office/officeart/2005/8/layout/default" loCatId="list" qsTypeId="urn:microsoft.com/office/officeart/2005/8/quickstyle/3d3" qsCatId="3D" csTypeId="urn:microsoft.com/office/officeart/2005/8/colors/accent4_2" csCatId="accent4" phldr="1"/>
      <dgm:spPr/>
      <dgm:t>
        <a:bodyPr/>
        <a:lstStyle/>
        <a:p>
          <a:endParaRPr lang="en-US"/>
        </a:p>
      </dgm:t>
    </dgm:pt>
    <dgm:pt modelId="{343AC578-CA81-40E7-8F93-ADBC7C0D135C}">
      <dgm:prSet custT="1"/>
      <dgm:spPr/>
      <dgm:t>
        <a:bodyPr/>
        <a:lstStyle/>
        <a:p>
          <a:pPr rtl="0"/>
          <a:r>
            <a:rPr lang="en-US" sz="2000" dirty="0" smtClean="0">
              <a:latin typeface="Arial" pitchFamily="34" charset="0"/>
              <a:cs typeface="Arial" pitchFamily="34" charset="0"/>
            </a:rPr>
            <a:t>Teacher and School Leader Preparation and Professional Development</a:t>
          </a:r>
          <a:endParaRPr lang="en-US" sz="2000" dirty="0">
            <a:latin typeface="Arial" pitchFamily="34" charset="0"/>
            <a:cs typeface="Arial" pitchFamily="34" charset="0"/>
          </a:endParaRPr>
        </a:p>
      </dgm:t>
    </dgm:pt>
    <dgm:pt modelId="{58A93DF5-55E3-44DF-8AE6-4196CAC9FD64}" type="parTrans" cxnId="{D2F5E837-C9D7-47D8-B24D-2C180750D960}">
      <dgm:prSet/>
      <dgm:spPr/>
      <dgm:t>
        <a:bodyPr/>
        <a:lstStyle/>
        <a:p>
          <a:endParaRPr lang="en-US" sz="2000"/>
        </a:p>
      </dgm:t>
    </dgm:pt>
    <dgm:pt modelId="{BE3E0DB6-4C46-49C2-A319-6BF2F189EB91}" type="sibTrans" cxnId="{D2F5E837-C9D7-47D8-B24D-2C180750D960}">
      <dgm:prSet/>
      <dgm:spPr/>
      <dgm:t>
        <a:bodyPr/>
        <a:lstStyle/>
        <a:p>
          <a:endParaRPr lang="en-US" sz="2000"/>
        </a:p>
      </dgm:t>
    </dgm:pt>
    <dgm:pt modelId="{B8435D0D-427D-4A84-832F-736DAA4CC682}">
      <dgm:prSet custT="1"/>
      <dgm:spPr/>
      <dgm:t>
        <a:bodyPr/>
        <a:lstStyle/>
        <a:p>
          <a:pPr rtl="0"/>
          <a:r>
            <a:rPr lang="en-US" sz="2000" dirty="0" smtClean="0">
              <a:latin typeface="Arial" pitchFamily="34" charset="0"/>
              <a:cs typeface="Arial" pitchFamily="34" charset="0"/>
            </a:rPr>
            <a:t>New K-12 Curricular Materials</a:t>
          </a:r>
          <a:endParaRPr lang="en-US" sz="2000" dirty="0">
            <a:latin typeface="Arial" pitchFamily="34" charset="0"/>
            <a:cs typeface="Arial" pitchFamily="34" charset="0"/>
          </a:endParaRPr>
        </a:p>
      </dgm:t>
    </dgm:pt>
    <dgm:pt modelId="{19EC4D7A-4BFE-465D-ABD0-A56EA9942F74}" type="parTrans" cxnId="{C0F6CD4D-0AE6-4673-B62B-E15BE541747E}">
      <dgm:prSet/>
      <dgm:spPr/>
      <dgm:t>
        <a:bodyPr/>
        <a:lstStyle/>
        <a:p>
          <a:endParaRPr lang="en-US" sz="2000"/>
        </a:p>
      </dgm:t>
    </dgm:pt>
    <dgm:pt modelId="{EA0AFBA0-7FD3-4F2A-930E-66B0C3E14F6E}" type="sibTrans" cxnId="{C0F6CD4D-0AE6-4673-B62B-E15BE541747E}">
      <dgm:prSet/>
      <dgm:spPr/>
      <dgm:t>
        <a:bodyPr/>
        <a:lstStyle/>
        <a:p>
          <a:endParaRPr lang="en-US" sz="2000"/>
        </a:p>
      </dgm:t>
    </dgm:pt>
    <dgm:pt modelId="{1928F075-8E68-4F91-9508-D4FEE8354BDE}">
      <dgm:prSet custT="1"/>
      <dgm:spPr>
        <a:solidFill>
          <a:schemeClr val="accent2"/>
        </a:solidFill>
      </dgm:spPr>
      <dgm:t>
        <a:bodyPr/>
        <a:lstStyle/>
        <a:p>
          <a:pPr rtl="0"/>
          <a:r>
            <a:rPr lang="en-US" sz="2000" dirty="0" smtClean="0">
              <a:latin typeface="Arial" pitchFamily="34" charset="0"/>
              <a:cs typeface="Arial" pitchFamily="34" charset="0"/>
            </a:rPr>
            <a:t>High School Interventions (early college, dual enrollment, etc.)</a:t>
          </a:r>
          <a:endParaRPr lang="en-US" sz="2000" dirty="0">
            <a:latin typeface="Arial" pitchFamily="34" charset="0"/>
            <a:cs typeface="Arial" pitchFamily="34" charset="0"/>
          </a:endParaRPr>
        </a:p>
      </dgm:t>
    </dgm:pt>
    <dgm:pt modelId="{1DD80511-7773-453F-AAE1-084FCECA03FE}" type="parTrans" cxnId="{93638F96-DEFC-47D4-B21D-46CE1F48E087}">
      <dgm:prSet/>
      <dgm:spPr/>
      <dgm:t>
        <a:bodyPr/>
        <a:lstStyle/>
        <a:p>
          <a:endParaRPr lang="en-US" sz="2000"/>
        </a:p>
      </dgm:t>
    </dgm:pt>
    <dgm:pt modelId="{E13B31AB-775F-4E75-BC9D-97DAFD752E77}" type="sibTrans" cxnId="{93638F96-DEFC-47D4-B21D-46CE1F48E087}">
      <dgm:prSet/>
      <dgm:spPr/>
      <dgm:t>
        <a:bodyPr/>
        <a:lstStyle/>
        <a:p>
          <a:endParaRPr lang="en-US" sz="2000"/>
        </a:p>
      </dgm:t>
    </dgm:pt>
    <dgm:pt modelId="{5945F3CE-5AC3-4CFE-B5FB-0439BB781E49}">
      <dgm:prSet custT="1"/>
      <dgm:spPr/>
      <dgm:t>
        <a:bodyPr/>
        <a:lstStyle/>
        <a:p>
          <a:pPr rtl="0"/>
          <a:r>
            <a:rPr lang="en-US" sz="2000" dirty="0" smtClean="0">
              <a:latin typeface="Arial" pitchFamily="34" charset="0"/>
              <a:cs typeface="Arial" pitchFamily="34" charset="0"/>
            </a:rPr>
            <a:t>Aligned Curricula (adult, developmental, and general education)</a:t>
          </a:r>
          <a:endParaRPr lang="en-US" sz="2000" dirty="0">
            <a:latin typeface="Arial" pitchFamily="34" charset="0"/>
            <a:cs typeface="Arial" pitchFamily="34" charset="0"/>
          </a:endParaRPr>
        </a:p>
      </dgm:t>
    </dgm:pt>
    <dgm:pt modelId="{8FB8F1D3-1A97-4553-BF30-BC73E5EE6028}" type="parTrans" cxnId="{1E3CFCA7-63BB-4BD8-888D-1931CEADC36B}">
      <dgm:prSet/>
      <dgm:spPr/>
      <dgm:t>
        <a:bodyPr/>
        <a:lstStyle/>
        <a:p>
          <a:endParaRPr lang="en-US" sz="2000"/>
        </a:p>
      </dgm:t>
    </dgm:pt>
    <dgm:pt modelId="{90DEEC5D-4800-4FDE-B025-E87693155322}" type="sibTrans" cxnId="{1E3CFCA7-63BB-4BD8-888D-1931CEADC36B}">
      <dgm:prSet/>
      <dgm:spPr/>
      <dgm:t>
        <a:bodyPr/>
        <a:lstStyle/>
        <a:p>
          <a:endParaRPr lang="en-US" sz="2000"/>
        </a:p>
      </dgm:t>
    </dgm:pt>
    <dgm:pt modelId="{03EFF7B9-A028-4812-A346-D21CED3A21E9}">
      <dgm:prSet custT="1"/>
      <dgm:spPr>
        <a:solidFill>
          <a:schemeClr val="accent2"/>
        </a:solidFill>
      </dgm:spPr>
      <dgm:t>
        <a:bodyPr/>
        <a:lstStyle/>
        <a:p>
          <a:pPr rtl="0"/>
          <a:r>
            <a:rPr lang="en-US" sz="2000" dirty="0" smtClean="0">
              <a:latin typeface="Arial" pitchFamily="34" charset="0"/>
              <a:cs typeface="Arial" pitchFamily="34" charset="0"/>
            </a:rPr>
            <a:t>Clear Expectations (Assessments, Course Requirements)</a:t>
          </a:r>
          <a:endParaRPr lang="en-US" sz="2000" dirty="0">
            <a:latin typeface="Arial" pitchFamily="34" charset="0"/>
            <a:cs typeface="Arial" pitchFamily="34" charset="0"/>
          </a:endParaRPr>
        </a:p>
      </dgm:t>
    </dgm:pt>
    <dgm:pt modelId="{C110926D-800D-46E0-9BFD-536AAB2C9562}" type="parTrans" cxnId="{5A8FDC14-E676-4A56-AC54-18C6C5EC5131}">
      <dgm:prSet/>
      <dgm:spPr/>
      <dgm:t>
        <a:bodyPr/>
        <a:lstStyle/>
        <a:p>
          <a:endParaRPr lang="en-US" sz="2000"/>
        </a:p>
      </dgm:t>
    </dgm:pt>
    <dgm:pt modelId="{737AADC2-0B21-42CF-9AB5-668C8B560D2E}" type="sibTrans" cxnId="{5A8FDC14-E676-4A56-AC54-18C6C5EC5131}">
      <dgm:prSet/>
      <dgm:spPr/>
      <dgm:t>
        <a:bodyPr/>
        <a:lstStyle/>
        <a:p>
          <a:endParaRPr lang="en-US" sz="2000"/>
        </a:p>
      </dgm:t>
    </dgm:pt>
    <dgm:pt modelId="{F132EF04-85C7-4809-B10F-7F1A1142C4B6}" type="pres">
      <dgm:prSet presAssocID="{C64DC1E6-B13B-4EF1-88D6-85BFBC12B92C}" presName="diagram" presStyleCnt="0">
        <dgm:presLayoutVars>
          <dgm:dir/>
          <dgm:resizeHandles val="exact"/>
        </dgm:presLayoutVars>
      </dgm:prSet>
      <dgm:spPr/>
      <dgm:t>
        <a:bodyPr/>
        <a:lstStyle/>
        <a:p>
          <a:endParaRPr lang="en-US"/>
        </a:p>
      </dgm:t>
    </dgm:pt>
    <dgm:pt modelId="{418A672F-F943-4B9C-A850-B81EEA067824}" type="pres">
      <dgm:prSet presAssocID="{343AC578-CA81-40E7-8F93-ADBC7C0D135C}" presName="node" presStyleLbl="node1" presStyleIdx="0" presStyleCnt="5">
        <dgm:presLayoutVars>
          <dgm:bulletEnabled val="1"/>
        </dgm:presLayoutVars>
      </dgm:prSet>
      <dgm:spPr/>
      <dgm:t>
        <a:bodyPr/>
        <a:lstStyle/>
        <a:p>
          <a:endParaRPr lang="en-US"/>
        </a:p>
      </dgm:t>
    </dgm:pt>
    <dgm:pt modelId="{4B058DE4-FFCC-486E-BB42-0A58501787E9}" type="pres">
      <dgm:prSet presAssocID="{BE3E0DB6-4C46-49C2-A319-6BF2F189EB91}" presName="sibTrans" presStyleCnt="0"/>
      <dgm:spPr/>
      <dgm:t>
        <a:bodyPr/>
        <a:lstStyle/>
        <a:p>
          <a:endParaRPr lang="en-US"/>
        </a:p>
      </dgm:t>
    </dgm:pt>
    <dgm:pt modelId="{3C635C37-81F0-425F-888C-C6FC35BFC5D6}" type="pres">
      <dgm:prSet presAssocID="{03EFF7B9-A028-4812-A346-D21CED3A21E9}" presName="node" presStyleLbl="node1" presStyleIdx="1" presStyleCnt="5">
        <dgm:presLayoutVars>
          <dgm:bulletEnabled val="1"/>
        </dgm:presLayoutVars>
      </dgm:prSet>
      <dgm:spPr/>
      <dgm:t>
        <a:bodyPr/>
        <a:lstStyle/>
        <a:p>
          <a:endParaRPr lang="en-US"/>
        </a:p>
      </dgm:t>
    </dgm:pt>
    <dgm:pt modelId="{5B3ABB21-7F48-4F37-B141-77E95D4AF73F}" type="pres">
      <dgm:prSet presAssocID="{737AADC2-0B21-42CF-9AB5-668C8B560D2E}" presName="sibTrans" presStyleCnt="0"/>
      <dgm:spPr/>
      <dgm:t>
        <a:bodyPr/>
        <a:lstStyle/>
        <a:p>
          <a:endParaRPr lang="en-US"/>
        </a:p>
      </dgm:t>
    </dgm:pt>
    <dgm:pt modelId="{94C2D7E6-7BDE-4B90-BF73-6B2EFB856D7C}" type="pres">
      <dgm:prSet presAssocID="{5945F3CE-5AC3-4CFE-B5FB-0439BB781E49}" presName="node" presStyleLbl="node1" presStyleIdx="2" presStyleCnt="5">
        <dgm:presLayoutVars>
          <dgm:bulletEnabled val="1"/>
        </dgm:presLayoutVars>
      </dgm:prSet>
      <dgm:spPr/>
      <dgm:t>
        <a:bodyPr/>
        <a:lstStyle/>
        <a:p>
          <a:endParaRPr lang="en-US"/>
        </a:p>
      </dgm:t>
    </dgm:pt>
    <dgm:pt modelId="{5A947720-FD15-4040-8870-5AAF794E6FDD}" type="pres">
      <dgm:prSet presAssocID="{90DEEC5D-4800-4FDE-B025-E87693155322}" presName="sibTrans" presStyleCnt="0"/>
      <dgm:spPr/>
      <dgm:t>
        <a:bodyPr/>
        <a:lstStyle/>
        <a:p>
          <a:endParaRPr lang="en-US"/>
        </a:p>
      </dgm:t>
    </dgm:pt>
    <dgm:pt modelId="{58AF6D97-62D3-4B9D-87AB-A34482D33783}" type="pres">
      <dgm:prSet presAssocID="{1928F075-8E68-4F91-9508-D4FEE8354BDE}" presName="node" presStyleLbl="node1" presStyleIdx="3" presStyleCnt="5">
        <dgm:presLayoutVars>
          <dgm:bulletEnabled val="1"/>
        </dgm:presLayoutVars>
      </dgm:prSet>
      <dgm:spPr/>
      <dgm:t>
        <a:bodyPr/>
        <a:lstStyle/>
        <a:p>
          <a:endParaRPr lang="en-US"/>
        </a:p>
      </dgm:t>
    </dgm:pt>
    <dgm:pt modelId="{C31948D5-0178-4CC4-B030-8DCE2FF55BD7}" type="pres">
      <dgm:prSet presAssocID="{E13B31AB-775F-4E75-BC9D-97DAFD752E77}" presName="sibTrans" presStyleCnt="0"/>
      <dgm:spPr/>
      <dgm:t>
        <a:bodyPr/>
        <a:lstStyle/>
        <a:p>
          <a:endParaRPr lang="en-US"/>
        </a:p>
      </dgm:t>
    </dgm:pt>
    <dgm:pt modelId="{C0790DB1-CCDA-44F2-8651-E906A9ADB381}" type="pres">
      <dgm:prSet presAssocID="{B8435D0D-427D-4A84-832F-736DAA4CC682}" presName="node" presStyleLbl="node1" presStyleIdx="4" presStyleCnt="5">
        <dgm:presLayoutVars>
          <dgm:bulletEnabled val="1"/>
        </dgm:presLayoutVars>
      </dgm:prSet>
      <dgm:spPr/>
      <dgm:t>
        <a:bodyPr/>
        <a:lstStyle/>
        <a:p>
          <a:endParaRPr lang="en-US"/>
        </a:p>
      </dgm:t>
    </dgm:pt>
  </dgm:ptLst>
  <dgm:cxnLst>
    <dgm:cxn modelId="{1E3CFCA7-63BB-4BD8-888D-1931CEADC36B}" srcId="{C64DC1E6-B13B-4EF1-88D6-85BFBC12B92C}" destId="{5945F3CE-5AC3-4CFE-B5FB-0439BB781E49}" srcOrd="2" destOrd="0" parTransId="{8FB8F1D3-1A97-4553-BF30-BC73E5EE6028}" sibTransId="{90DEEC5D-4800-4FDE-B025-E87693155322}"/>
    <dgm:cxn modelId="{D2F5E837-C9D7-47D8-B24D-2C180750D960}" srcId="{C64DC1E6-B13B-4EF1-88D6-85BFBC12B92C}" destId="{343AC578-CA81-40E7-8F93-ADBC7C0D135C}" srcOrd="0" destOrd="0" parTransId="{58A93DF5-55E3-44DF-8AE6-4196CAC9FD64}" sibTransId="{BE3E0DB6-4C46-49C2-A319-6BF2F189EB91}"/>
    <dgm:cxn modelId="{4B07D91D-705A-4F9E-861D-E23450944902}" type="presOf" srcId="{343AC578-CA81-40E7-8F93-ADBC7C0D135C}" destId="{418A672F-F943-4B9C-A850-B81EEA067824}" srcOrd="0" destOrd="0" presId="urn:microsoft.com/office/officeart/2005/8/layout/default"/>
    <dgm:cxn modelId="{1CCBC956-456E-4376-BA5C-5A6A2D8CEA31}" type="presOf" srcId="{5945F3CE-5AC3-4CFE-B5FB-0439BB781E49}" destId="{94C2D7E6-7BDE-4B90-BF73-6B2EFB856D7C}" srcOrd="0" destOrd="0" presId="urn:microsoft.com/office/officeart/2005/8/layout/default"/>
    <dgm:cxn modelId="{82A902FD-8E0D-43B0-9543-37E492F7FDE6}" type="presOf" srcId="{1928F075-8E68-4F91-9508-D4FEE8354BDE}" destId="{58AF6D97-62D3-4B9D-87AB-A34482D33783}" srcOrd="0" destOrd="0" presId="urn:microsoft.com/office/officeart/2005/8/layout/default"/>
    <dgm:cxn modelId="{C0F6CD4D-0AE6-4673-B62B-E15BE541747E}" srcId="{C64DC1E6-B13B-4EF1-88D6-85BFBC12B92C}" destId="{B8435D0D-427D-4A84-832F-736DAA4CC682}" srcOrd="4" destOrd="0" parTransId="{19EC4D7A-4BFE-465D-ABD0-A56EA9942F74}" sibTransId="{EA0AFBA0-7FD3-4F2A-930E-66B0C3E14F6E}"/>
    <dgm:cxn modelId="{9231AE08-6BFA-4F9B-AEAD-4FC0942385BC}" type="presOf" srcId="{B8435D0D-427D-4A84-832F-736DAA4CC682}" destId="{C0790DB1-CCDA-44F2-8651-E906A9ADB381}" srcOrd="0" destOrd="0" presId="urn:microsoft.com/office/officeart/2005/8/layout/default"/>
    <dgm:cxn modelId="{6AD4235D-CA3C-40EC-9436-6CC8BFD3C708}" type="presOf" srcId="{C64DC1E6-B13B-4EF1-88D6-85BFBC12B92C}" destId="{F132EF04-85C7-4809-B10F-7F1A1142C4B6}" srcOrd="0" destOrd="0" presId="urn:microsoft.com/office/officeart/2005/8/layout/default"/>
    <dgm:cxn modelId="{93638F96-DEFC-47D4-B21D-46CE1F48E087}" srcId="{C64DC1E6-B13B-4EF1-88D6-85BFBC12B92C}" destId="{1928F075-8E68-4F91-9508-D4FEE8354BDE}" srcOrd="3" destOrd="0" parTransId="{1DD80511-7773-453F-AAE1-084FCECA03FE}" sibTransId="{E13B31AB-775F-4E75-BC9D-97DAFD752E77}"/>
    <dgm:cxn modelId="{5A8FDC14-E676-4A56-AC54-18C6C5EC5131}" srcId="{C64DC1E6-B13B-4EF1-88D6-85BFBC12B92C}" destId="{03EFF7B9-A028-4812-A346-D21CED3A21E9}" srcOrd="1" destOrd="0" parTransId="{C110926D-800D-46E0-9BFD-536AAB2C9562}" sibTransId="{737AADC2-0B21-42CF-9AB5-668C8B560D2E}"/>
    <dgm:cxn modelId="{472633D3-E695-4B66-B0E7-97185459E4AC}" type="presOf" srcId="{03EFF7B9-A028-4812-A346-D21CED3A21E9}" destId="{3C635C37-81F0-425F-888C-C6FC35BFC5D6}" srcOrd="0" destOrd="0" presId="urn:microsoft.com/office/officeart/2005/8/layout/default"/>
    <dgm:cxn modelId="{43EE8117-B609-45E7-B9AD-B5D6493505BF}" type="presParOf" srcId="{F132EF04-85C7-4809-B10F-7F1A1142C4B6}" destId="{418A672F-F943-4B9C-A850-B81EEA067824}" srcOrd="0" destOrd="0" presId="urn:microsoft.com/office/officeart/2005/8/layout/default"/>
    <dgm:cxn modelId="{37385FEA-C55B-45B0-9B6F-D5A916EFB3C2}" type="presParOf" srcId="{F132EF04-85C7-4809-B10F-7F1A1142C4B6}" destId="{4B058DE4-FFCC-486E-BB42-0A58501787E9}" srcOrd="1" destOrd="0" presId="urn:microsoft.com/office/officeart/2005/8/layout/default"/>
    <dgm:cxn modelId="{31F26ED9-0653-4C23-A62D-B38E828054AB}" type="presParOf" srcId="{F132EF04-85C7-4809-B10F-7F1A1142C4B6}" destId="{3C635C37-81F0-425F-888C-C6FC35BFC5D6}" srcOrd="2" destOrd="0" presId="urn:microsoft.com/office/officeart/2005/8/layout/default"/>
    <dgm:cxn modelId="{5E8F11BA-EEFA-4138-9C37-A0D7081B46F6}" type="presParOf" srcId="{F132EF04-85C7-4809-B10F-7F1A1142C4B6}" destId="{5B3ABB21-7F48-4F37-B141-77E95D4AF73F}" srcOrd="3" destOrd="0" presId="urn:microsoft.com/office/officeart/2005/8/layout/default"/>
    <dgm:cxn modelId="{9DC65CCA-A772-41C7-8B0A-4368FADE8D27}" type="presParOf" srcId="{F132EF04-85C7-4809-B10F-7F1A1142C4B6}" destId="{94C2D7E6-7BDE-4B90-BF73-6B2EFB856D7C}" srcOrd="4" destOrd="0" presId="urn:microsoft.com/office/officeart/2005/8/layout/default"/>
    <dgm:cxn modelId="{BFE111D1-75C3-4FFF-A64F-5FFF791BA5EE}" type="presParOf" srcId="{F132EF04-85C7-4809-B10F-7F1A1142C4B6}" destId="{5A947720-FD15-4040-8870-5AAF794E6FDD}" srcOrd="5" destOrd="0" presId="urn:microsoft.com/office/officeart/2005/8/layout/default"/>
    <dgm:cxn modelId="{9F866B1F-AF0B-4089-90DB-0A454C0C0EA4}" type="presParOf" srcId="{F132EF04-85C7-4809-B10F-7F1A1142C4B6}" destId="{58AF6D97-62D3-4B9D-87AB-A34482D33783}" srcOrd="6" destOrd="0" presId="urn:microsoft.com/office/officeart/2005/8/layout/default"/>
    <dgm:cxn modelId="{5C5CD15B-1402-4631-BEAA-742825D6FA2C}" type="presParOf" srcId="{F132EF04-85C7-4809-B10F-7F1A1142C4B6}" destId="{C31948D5-0178-4CC4-B030-8DCE2FF55BD7}" srcOrd="7" destOrd="0" presId="urn:microsoft.com/office/officeart/2005/8/layout/default"/>
    <dgm:cxn modelId="{746B8D44-D29E-43A2-ACA1-08EB3A194966}" type="presParOf" srcId="{F132EF04-85C7-4809-B10F-7F1A1142C4B6}" destId="{C0790DB1-CCDA-44F2-8651-E906A9ADB38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E02B97-097E-41B2-B990-D49E9BB5A38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6E2D1CC-1183-4971-B574-7838BDAB819E}">
      <dgm:prSet phldrT="[Text]" custT="1"/>
      <dgm:spPr/>
      <dgm:t>
        <a:bodyPr/>
        <a:lstStyle/>
        <a:p>
          <a:r>
            <a:rPr lang="en-US" sz="4000" dirty="0" smtClean="0"/>
            <a:t>Level 1</a:t>
          </a:r>
          <a:endParaRPr lang="en-US" sz="4000" dirty="0"/>
        </a:p>
      </dgm:t>
    </dgm:pt>
    <dgm:pt modelId="{4EACB217-490B-47BA-9D39-872BC718BC14}" type="parTrans" cxnId="{8D2265CF-69F0-4B44-9C21-90552F22592B}">
      <dgm:prSet/>
      <dgm:spPr/>
      <dgm:t>
        <a:bodyPr/>
        <a:lstStyle/>
        <a:p>
          <a:endParaRPr lang="en-US"/>
        </a:p>
      </dgm:t>
    </dgm:pt>
    <dgm:pt modelId="{A5427472-8922-4834-B84C-64DFA6A4FCE2}" type="sibTrans" cxnId="{8D2265CF-69F0-4B44-9C21-90552F22592B}">
      <dgm:prSet/>
      <dgm:spPr/>
      <dgm:t>
        <a:bodyPr/>
        <a:lstStyle/>
        <a:p>
          <a:endParaRPr lang="en-US"/>
        </a:p>
      </dgm:t>
    </dgm:pt>
    <dgm:pt modelId="{6836B562-2653-47A1-9253-374AC186413B}">
      <dgm:prSet phldrT="[Text]" custT="1"/>
      <dgm:spPr/>
      <dgm:t>
        <a:bodyPr/>
        <a:lstStyle/>
        <a:p>
          <a:r>
            <a:rPr lang="en-US" sz="1800" dirty="0" smtClean="0">
              <a:solidFill>
                <a:schemeClr val="tx2"/>
              </a:solidFill>
            </a:rPr>
            <a:t>Not Yet Content-Ready - Substantial Support Needed</a:t>
          </a:r>
          <a:endParaRPr lang="en-US" sz="1800" dirty="0">
            <a:solidFill>
              <a:schemeClr val="tx2"/>
            </a:solidFill>
          </a:endParaRPr>
        </a:p>
      </dgm:t>
    </dgm:pt>
    <dgm:pt modelId="{9E93BF97-8088-4087-8E40-24502A637F47}" type="parTrans" cxnId="{B0FFFB51-724F-4123-8AD0-A02FF1E8D7BA}">
      <dgm:prSet/>
      <dgm:spPr/>
      <dgm:t>
        <a:bodyPr/>
        <a:lstStyle/>
        <a:p>
          <a:endParaRPr lang="en-US"/>
        </a:p>
      </dgm:t>
    </dgm:pt>
    <dgm:pt modelId="{52506441-3C05-4993-84F6-3AC846CC51DC}" type="sibTrans" cxnId="{B0FFFB51-724F-4123-8AD0-A02FF1E8D7BA}">
      <dgm:prSet/>
      <dgm:spPr/>
      <dgm:t>
        <a:bodyPr/>
        <a:lstStyle/>
        <a:p>
          <a:endParaRPr lang="en-US"/>
        </a:p>
      </dgm:t>
    </dgm:pt>
    <dgm:pt modelId="{D6E85F20-CD06-4883-897B-7C6E5F745252}">
      <dgm:prSet phldrT="[Text]" custT="1"/>
      <dgm:spPr/>
      <dgm:t>
        <a:bodyPr/>
        <a:lstStyle/>
        <a:p>
          <a:r>
            <a:rPr lang="en-US" sz="1800" dirty="0" smtClean="0">
              <a:solidFill>
                <a:schemeClr val="tx2"/>
              </a:solidFill>
            </a:rPr>
            <a:t>K-12 &amp; higher education may offer interventions</a:t>
          </a:r>
          <a:endParaRPr lang="en-US" sz="1800" dirty="0">
            <a:solidFill>
              <a:schemeClr val="tx2"/>
            </a:solidFill>
          </a:endParaRPr>
        </a:p>
      </dgm:t>
    </dgm:pt>
    <dgm:pt modelId="{505961B2-CAC9-49B2-A049-8F717A8AFFFD}" type="parTrans" cxnId="{F03EEBB5-16C8-457E-B1E0-98632E9B45D9}">
      <dgm:prSet/>
      <dgm:spPr/>
      <dgm:t>
        <a:bodyPr/>
        <a:lstStyle/>
        <a:p>
          <a:endParaRPr lang="en-US"/>
        </a:p>
      </dgm:t>
    </dgm:pt>
    <dgm:pt modelId="{E3B1340F-DF87-4EA4-B677-2B71F2B9F38D}" type="sibTrans" cxnId="{F03EEBB5-16C8-457E-B1E0-98632E9B45D9}">
      <dgm:prSet/>
      <dgm:spPr/>
      <dgm:t>
        <a:bodyPr/>
        <a:lstStyle/>
        <a:p>
          <a:endParaRPr lang="en-US"/>
        </a:p>
      </dgm:t>
    </dgm:pt>
    <dgm:pt modelId="{A41F9B82-9301-49B8-AD85-086BD43DFB55}">
      <dgm:prSet phldrT="[Text]" custT="1"/>
      <dgm:spPr/>
      <dgm:t>
        <a:bodyPr/>
        <a:lstStyle/>
        <a:p>
          <a:r>
            <a:rPr lang="en-US" sz="4000" dirty="0" smtClean="0"/>
            <a:t>Level 2</a:t>
          </a:r>
          <a:endParaRPr lang="en-US" sz="4000" dirty="0"/>
        </a:p>
      </dgm:t>
    </dgm:pt>
    <dgm:pt modelId="{780E694C-689A-4C2B-B660-6AF903C59001}" type="parTrans" cxnId="{0130C1E7-87FA-4A8E-9FDE-5CAAD348E573}">
      <dgm:prSet/>
      <dgm:spPr/>
      <dgm:t>
        <a:bodyPr/>
        <a:lstStyle/>
        <a:p>
          <a:endParaRPr lang="en-US"/>
        </a:p>
      </dgm:t>
    </dgm:pt>
    <dgm:pt modelId="{020A5A95-1546-493E-88E3-4107889DD826}" type="sibTrans" cxnId="{0130C1E7-87FA-4A8E-9FDE-5CAAD348E573}">
      <dgm:prSet/>
      <dgm:spPr/>
      <dgm:t>
        <a:bodyPr/>
        <a:lstStyle/>
        <a:p>
          <a:endParaRPr lang="en-US"/>
        </a:p>
      </dgm:t>
    </dgm:pt>
    <dgm:pt modelId="{1594CE3D-F537-434C-A9A4-EC8ECB476074}">
      <dgm:prSet phldrT="[Text]" custT="1"/>
      <dgm:spPr/>
      <dgm:t>
        <a:bodyPr/>
        <a:lstStyle/>
        <a:p>
          <a:r>
            <a:rPr lang="en-US" sz="1800" dirty="0" smtClean="0">
              <a:solidFill>
                <a:schemeClr val="tx2"/>
              </a:solidFill>
            </a:rPr>
            <a:t>Not Yet Content-Ready – Support Needed</a:t>
          </a:r>
          <a:endParaRPr lang="en-US" sz="1800" dirty="0">
            <a:solidFill>
              <a:schemeClr val="tx2"/>
            </a:solidFill>
          </a:endParaRPr>
        </a:p>
      </dgm:t>
    </dgm:pt>
    <dgm:pt modelId="{8F8E01D3-1B25-4BA8-931C-FC64C02D5254}" type="parTrans" cxnId="{263B8F33-3B59-4C8C-828C-6B3E760729A5}">
      <dgm:prSet/>
      <dgm:spPr/>
      <dgm:t>
        <a:bodyPr/>
        <a:lstStyle/>
        <a:p>
          <a:endParaRPr lang="en-US"/>
        </a:p>
      </dgm:t>
    </dgm:pt>
    <dgm:pt modelId="{C2EDD2F0-82E3-43CE-A447-4946D088D151}" type="sibTrans" cxnId="{263B8F33-3B59-4C8C-828C-6B3E760729A5}">
      <dgm:prSet/>
      <dgm:spPr/>
      <dgm:t>
        <a:bodyPr/>
        <a:lstStyle/>
        <a:p>
          <a:endParaRPr lang="en-US"/>
        </a:p>
      </dgm:t>
    </dgm:pt>
    <dgm:pt modelId="{D283E5DA-530A-4403-B723-D1065297DB30}">
      <dgm:prSet phldrT="[Text]" custT="1"/>
      <dgm:spPr/>
      <dgm:t>
        <a:bodyPr/>
        <a:lstStyle/>
        <a:p>
          <a:r>
            <a:rPr lang="en-US" sz="1800" dirty="0" smtClean="0">
              <a:solidFill>
                <a:schemeClr val="tx2"/>
              </a:solidFill>
            </a:rPr>
            <a:t>Transition courses or other supports for Grade 12,  retesting option for states</a:t>
          </a:r>
          <a:endParaRPr lang="en-US" sz="1800" dirty="0">
            <a:solidFill>
              <a:schemeClr val="tx2"/>
            </a:solidFill>
          </a:endParaRPr>
        </a:p>
      </dgm:t>
    </dgm:pt>
    <dgm:pt modelId="{07C277DD-DC37-467D-BB2E-498BCC3A5201}" type="parTrans" cxnId="{61F64331-62B1-4AD1-A44A-AF16ECC476CC}">
      <dgm:prSet/>
      <dgm:spPr/>
      <dgm:t>
        <a:bodyPr/>
        <a:lstStyle/>
        <a:p>
          <a:endParaRPr lang="en-US"/>
        </a:p>
      </dgm:t>
    </dgm:pt>
    <dgm:pt modelId="{C1AEF8DB-92AB-4A39-90E9-09356D5A6F28}" type="sibTrans" cxnId="{61F64331-62B1-4AD1-A44A-AF16ECC476CC}">
      <dgm:prSet/>
      <dgm:spPr/>
      <dgm:t>
        <a:bodyPr/>
        <a:lstStyle/>
        <a:p>
          <a:endParaRPr lang="en-US"/>
        </a:p>
      </dgm:t>
    </dgm:pt>
    <dgm:pt modelId="{27449EB9-BE9B-42FA-8589-D4DB20B4C4F0}">
      <dgm:prSet phldrT="[Text]" custT="1"/>
      <dgm:spPr/>
      <dgm:t>
        <a:bodyPr/>
        <a:lstStyle/>
        <a:p>
          <a:r>
            <a:rPr lang="en-US" sz="4000" dirty="0" smtClean="0"/>
            <a:t>Level 3</a:t>
          </a:r>
          <a:endParaRPr lang="en-US" sz="4000" dirty="0"/>
        </a:p>
      </dgm:t>
    </dgm:pt>
    <dgm:pt modelId="{352E644C-89E8-42E5-A401-AC9D73F0581E}" type="parTrans" cxnId="{DDBF8571-905C-4869-AAFE-9FF80CAEABB5}">
      <dgm:prSet/>
      <dgm:spPr/>
      <dgm:t>
        <a:bodyPr/>
        <a:lstStyle/>
        <a:p>
          <a:endParaRPr lang="en-US"/>
        </a:p>
      </dgm:t>
    </dgm:pt>
    <dgm:pt modelId="{CE01F370-8800-4272-8D70-1619B548D2E2}" type="sibTrans" cxnId="{DDBF8571-905C-4869-AAFE-9FF80CAEABB5}">
      <dgm:prSet/>
      <dgm:spPr/>
      <dgm:t>
        <a:bodyPr/>
        <a:lstStyle/>
        <a:p>
          <a:endParaRPr lang="en-US"/>
        </a:p>
      </dgm:t>
    </dgm:pt>
    <dgm:pt modelId="{18B4B80B-19A6-420F-9900-881BD6602FCC}">
      <dgm:prSet phldrT="[Text]" custT="1"/>
      <dgm:spPr/>
      <dgm:t>
        <a:bodyPr/>
        <a:lstStyle/>
        <a:p>
          <a:r>
            <a:rPr lang="en-US" sz="1800" dirty="0" smtClean="0">
              <a:solidFill>
                <a:schemeClr val="tx2"/>
              </a:solidFill>
            </a:rPr>
            <a:t>Conditionally Content-Ready/Exempt from Developmental </a:t>
          </a:r>
          <a:endParaRPr lang="en-US" sz="1800" dirty="0">
            <a:solidFill>
              <a:schemeClr val="tx2"/>
            </a:solidFill>
          </a:endParaRPr>
        </a:p>
      </dgm:t>
    </dgm:pt>
    <dgm:pt modelId="{26483293-8503-4A89-A21E-E1CEB5DD903F}" type="parTrans" cxnId="{B2C908EA-13AB-4420-9D91-B488DEFA1500}">
      <dgm:prSet/>
      <dgm:spPr/>
      <dgm:t>
        <a:bodyPr/>
        <a:lstStyle/>
        <a:p>
          <a:endParaRPr lang="en-US"/>
        </a:p>
      </dgm:t>
    </dgm:pt>
    <dgm:pt modelId="{CF80A4C1-21CD-4B99-9B2C-B164FC029A3F}" type="sibTrans" cxnId="{B2C908EA-13AB-4420-9D91-B488DEFA1500}">
      <dgm:prSet/>
      <dgm:spPr/>
      <dgm:t>
        <a:bodyPr/>
        <a:lstStyle/>
        <a:p>
          <a:endParaRPr lang="en-US"/>
        </a:p>
      </dgm:t>
    </dgm:pt>
    <dgm:pt modelId="{3CCD8046-E040-420C-9E20-08878010A319}">
      <dgm:prSet phldrT="[Text]" custT="1"/>
      <dgm:spPr/>
      <dgm:t>
        <a:bodyPr/>
        <a:lstStyle/>
        <a:p>
          <a:r>
            <a:rPr lang="en-US" sz="1800" dirty="0" smtClean="0">
              <a:solidFill>
                <a:schemeClr val="tx2"/>
              </a:solidFill>
            </a:rPr>
            <a:t>In each state, K-12 and higher ed must jointly develop Grade 12 requirements for students to earn exemption</a:t>
          </a:r>
          <a:endParaRPr lang="en-US" sz="1800" dirty="0">
            <a:solidFill>
              <a:schemeClr val="tx2"/>
            </a:solidFill>
          </a:endParaRPr>
        </a:p>
      </dgm:t>
    </dgm:pt>
    <dgm:pt modelId="{9645425A-D557-44F2-A539-248B7EA144D4}" type="parTrans" cxnId="{73F1D91E-1F8B-4BAA-8B86-417F8849B693}">
      <dgm:prSet/>
      <dgm:spPr/>
      <dgm:t>
        <a:bodyPr/>
        <a:lstStyle/>
        <a:p>
          <a:endParaRPr lang="en-US"/>
        </a:p>
      </dgm:t>
    </dgm:pt>
    <dgm:pt modelId="{B8CEC43A-D609-48CB-BBE6-6DF0A27C1D8B}" type="sibTrans" cxnId="{73F1D91E-1F8B-4BAA-8B86-417F8849B693}">
      <dgm:prSet/>
      <dgm:spPr/>
      <dgm:t>
        <a:bodyPr/>
        <a:lstStyle/>
        <a:p>
          <a:endParaRPr lang="en-US"/>
        </a:p>
      </dgm:t>
    </dgm:pt>
    <dgm:pt modelId="{FEA6BA3F-F72F-447E-BBB4-E0CA2F9F47B1}">
      <dgm:prSet phldrT="[Text]" custT="1"/>
      <dgm:spPr/>
      <dgm:t>
        <a:bodyPr/>
        <a:lstStyle/>
        <a:p>
          <a:r>
            <a:rPr lang="en-US" sz="4000" dirty="0" smtClean="0"/>
            <a:t>Level 4</a:t>
          </a:r>
          <a:endParaRPr lang="en-US" sz="4000" dirty="0"/>
        </a:p>
      </dgm:t>
    </dgm:pt>
    <dgm:pt modelId="{2102FB70-4045-4033-A805-6F0515154AF8}" type="parTrans" cxnId="{BCBB2E78-6E99-4D23-9AF3-F1B52DE9873B}">
      <dgm:prSet/>
      <dgm:spPr/>
      <dgm:t>
        <a:bodyPr/>
        <a:lstStyle/>
        <a:p>
          <a:endParaRPr lang="en-US"/>
        </a:p>
      </dgm:t>
    </dgm:pt>
    <dgm:pt modelId="{1CADBF90-7066-4C81-8B47-E245B16574AF}" type="sibTrans" cxnId="{BCBB2E78-6E99-4D23-9AF3-F1B52DE9873B}">
      <dgm:prSet/>
      <dgm:spPr/>
      <dgm:t>
        <a:bodyPr/>
        <a:lstStyle/>
        <a:p>
          <a:endParaRPr lang="en-US"/>
        </a:p>
      </dgm:t>
    </dgm:pt>
    <dgm:pt modelId="{D2FECF46-1AEC-4BD1-9480-8C8311E62693}">
      <dgm:prSet phldrT="[Text]" custT="1"/>
      <dgm:spPr/>
      <dgm:t>
        <a:bodyPr/>
        <a:lstStyle/>
        <a:p>
          <a:r>
            <a:rPr lang="en-US" sz="1800" dirty="0" smtClean="0">
              <a:solidFill>
                <a:schemeClr val="tx2"/>
              </a:solidFill>
            </a:rPr>
            <a:t>Content-Ready/Exempt from Developmental</a:t>
          </a:r>
          <a:endParaRPr lang="en-US" sz="1800" dirty="0">
            <a:solidFill>
              <a:schemeClr val="tx2"/>
            </a:solidFill>
          </a:endParaRPr>
        </a:p>
      </dgm:t>
    </dgm:pt>
    <dgm:pt modelId="{BA7C1EC2-52EE-4B58-A002-BBEC2821158C}" type="parTrans" cxnId="{5EECF309-7E9B-4C27-A0F1-D0C86BC474C2}">
      <dgm:prSet/>
      <dgm:spPr/>
      <dgm:t>
        <a:bodyPr/>
        <a:lstStyle/>
        <a:p>
          <a:endParaRPr lang="en-US"/>
        </a:p>
      </dgm:t>
    </dgm:pt>
    <dgm:pt modelId="{0A3D8BEF-C243-4C6D-8428-EC844C7ED60A}" type="sibTrans" cxnId="{5EECF309-7E9B-4C27-A0F1-D0C86BC474C2}">
      <dgm:prSet/>
      <dgm:spPr/>
      <dgm:t>
        <a:bodyPr/>
        <a:lstStyle/>
        <a:p>
          <a:endParaRPr lang="en-US"/>
        </a:p>
      </dgm:t>
    </dgm:pt>
    <dgm:pt modelId="{17B5582C-B9F3-4ECE-95D6-41E00547D0C2}">
      <dgm:prSet phldrT="[Text]" custT="1"/>
      <dgm:spPr/>
      <dgm:t>
        <a:bodyPr/>
        <a:lstStyle/>
        <a:p>
          <a:r>
            <a:rPr lang="en-US" sz="1800" dirty="0" smtClean="0">
              <a:solidFill>
                <a:schemeClr val="tx2"/>
              </a:solidFill>
            </a:rPr>
            <a:t>K-12 and higher education may jointly set Grade 12 requirements to retain exemption (optional for states)</a:t>
          </a:r>
          <a:endParaRPr lang="en-US" sz="1800" dirty="0">
            <a:solidFill>
              <a:schemeClr val="tx2"/>
            </a:solidFill>
          </a:endParaRPr>
        </a:p>
      </dgm:t>
    </dgm:pt>
    <dgm:pt modelId="{5D6DB025-F87E-44DB-924F-53C701274E3D}" type="parTrans" cxnId="{287F6429-0564-4834-AEF8-A6559DABE65B}">
      <dgm:prSet/>
      <dgm:spPr/>
      <dgm:t>
        <a:bodyPr/>
        <a:lstStyle/>
        <a:p>
          <a:endParaRPr lang="en-US"/>
        </a:p>
      </dgm:t>
    </dgm:pt>
    <dgm:pt modelId="{47F6A8A1-396D-45EA-BEE6-C08434427D2B}" type="sibTrans" cxnId="{287F6429-0564-4834-AEF8-A6559DABE65B}">
      <dgm:prSet/>
      <dgm:spPr/>
      <dgm:t>
        <a:bodyPr/>
        <a:lstStyle/>
        <a:p>
          <a:endParaRPr lang="en-US"/>
        </a:p>
      </dgm:t>
    </dgm:pt>
    <dgm:pt modelId="{A817DC6C-AC30-4031-AC9B-36A074187131}" type="pres">
      <dgm:prSet presAssocID="{51E02B97-097E-41B2-B990-D49E9BB5A387}" presName="Name0" presStyleCnt="0">
        <dgm:presLayoutVars>
          <dgm:dir/>
          <dgm:animLvl val="lvl"/>
          <dgm:resizeHandles val="exact"/>
        </dgm:presLayoutVars>
      </dgm:prSet>
      <dgm:spPr/>
      <dgm:t>
        <a:bodyPr/>
        <a:lstStyle/>
        <a:p>
          <a:endParaRPr lang="en-US"/>
        </a:p>
      </dgm:t>
    </dgm:pt>
    <dgm:pt modelId="{3A328E25-EC56-45BD-9B06-9E4D28C39305}" type="pres">
      <dgm:prSet presAssocID="{D6E2D1CC-1183-4971-B574-7838BDAB819E}" presName="linNode" presStyleCnt="0"/>
      <dgm:spPr/>
    </dgm:pt>
    <dgm:pt modelId="{D35065F3-6C28-483B-A672-5C5616D37FEF}" type="pres">
      <dgm:prSet presAssocID="{D6E2D1CC-1183-4971-B574-7838BDAB819E}" presName="parentText" presStyleLbl="node1" presStyleIdx="0" presStyleCnt="4" custScaleX="71111">
        <dgm:presLayoutVars>
          <dgm:chMax val="1"/>
          <dgm:bulletEnabled val="1"/>
        </dgm:presLayoutVars>
      </dgm:prSet>
      <dgm:spPr/>
      <dgm:t>
        <a:bodyPr/>
        <a:lstStyle/>
        <a:p>
          <a:endParaRPr lang="en-US"/>
        </a:p>
      </dgm:t>
    </dgm:pt>
    <dgm:pt modelId="{BEBD3FC7-0426-4301-B50C-5AEE9A220757}" type="pres">
      <dgm:prSet presAssocID="{D6E2D1CC-1183-4971-B574-7838BDAB819E}" presName="descendantText" presStyleLbl="alignAccFollowNode1" presStyleIdx="0" presStyleCnt="4" custScaleX="119322">
        <dgm:presLayoutVars>
          <dgm:bulletEnabled val="1"/>
        </dgm:presLayoutVars>
      </dgm:prSet>
      <dgm:spPr/>
      <dgm:t>
        <a:bodyPr/>
        <a:lstStyle/>
        <a:p>
          <a:endParaRPr lang="en-US"/>
        </a:p>
      </dgm:t>
    </dgm:pt>
    <dgm:pt modelId="{244C0C8A-8247-48F6-BE44-0E72AAB106EB}" type="pres">
      <dgm:prSet presAssocID="{A5427472-8922-4834-B84C-64DFA6A4FCE2}" presName="sp" presStyleCnt="0"/>
      <dgm:spPr/>
    </dgm:pt>
    <dgm:pt modelId="{33F94893-4A5E-4AFC-9794-9E8D9380BD72}" type="pres">
      <dgm:prSet presAssocID="{A41F9B82-9301-49B8-AD85-086BD43DFB55}" presName="linNode" presStyleCnt="0"/>
      <dgm:spPr/>
    </dgm:pt>
    <dgm:pt modelId="{964E23FD-5977-48D3-BDF9-4D2D8FC90CB7}" type="pres">
      <dgm:prSet presAssocID="{A41F9B82-9301-49B8-AD85-086BD43DFB55}" presName="parentText" presStyleLbl="node1" presStyleIdx="1" presStyleCnt="4" custScaleX="69763">
        <dgm:presLayoutVars>
          <dgm:chMax val="1"/>
          <dgm:bulletEnabled val="1"/>
        </dgm:presLayoutVars>
      </dgm:prSet>
      <dgm:spPr/>
      <dgm:t>
        <a:bodyPr/>
        <a:lstStyle/>
        <a:p>
          <a:endParaRPr lang="en-US"/>
        </a:p>
      </dgm:t>
    </dgm:pt>
    <dgm:pt modelId="{DDAEF137-DCBA-4FFC-8D9A-7F6BCDA17C9F}" type="pres">
      <dgm:prSet presAssocID="{A41F9B82-9301-49B8-AD85-086BD43DFB55}" presName="descendantText" presStyleLbl="alignAccFollowNode1" presStyleIdx="1" presStyleCnt="4" custScaleX="121041" custLinFactNeighborX="6432" custLinFactNeighborY="-4334">
        <dgm:presLayoutVars>
          <dgm:bulletEnabled val="1"/>
        </dgm:presLayoutVars>
      </dgm:prSet>
      <dgm:spPr/>
      <dgm:t>
        <a:bodyPr/>
        <a:lstStyle/>
        <a:p>
          <a:endParaRPr lang="en-US"/>
        </a:p>
      </dgm:t>
    </dgm:pt>
    <dgm:pt modelId="{F866387C-1551-4493-8B7F-AA2135433AB0}" type="pres">
      <dgm:prSet presAssocID="{020A5A95-1546-493E-88E3-4107889DD826}" presName="sp" presStyleCnt="0"/>
      <dgm:spPr/>
    </dgm:pt>
    <dgm:pt modelId="{B9187D5B-D3CC-4E29-A4F6-61E05E27CCD7}" type="pres">
      <dgm:prSet presAssocID="{27449EB9-BE9B-42FA-8589-D4DB20B4C4F0}" presName="linNode" presStyleCnt="0"/>
      <dgm:spPr/>
    </dgm:pt>
    <dgm:pt modelId="{AC425A16-1ECC-4A6A-B0F8-A757011C5071}" type="pres">
      <dgm:prSet presAssocID="{27449EB9-BE9B-42FA-8589-D4DB20B4C4F0}" presName="parentText" presStyleLbl="node1" presStyleIdx="2" presStyleCnt="4" custScaleX="72549">
        <dgm:presLayoutVars>
          <dgm:chMax val="1"/>
          <dgm:bulletEnabled val="1"/>
        </dgm:presLayoutVars>
      </dgm:prSet>
      <dgm:spPr/>
      <dgm:t>
        <a:bodyPr/>
        <a:lstStyle/>
        <a:p>
          <a:endParaRPr lang="en-US"/>
        </a:p>
      </dgm:t>
    </dgm:pt>
    <dgm:pt modelId="{29D0DFCE-F501-4E37-B29F-4B592454FE21}" type="pres">
      <dgm:prSet presAssocID="{27449EB9-BE9B-42FA-8589-D4DB20B4C4F0}" presName="descendantText" presStyleLbl="alignAccFollowNode1" presStyleIdx="2" presStyleCnt="4" custScaleX="122770">
        <dgm:presLayoutVars>
          <dgm:bulletEnabled val="1"/>
        </dgm:presLayoutVars>
      </dgm:prSet>
      <dgm:spPr/>
      <dgm:t>
        <a:bodyPr/>
        <a:lstStyle/>
        <a:p>
          <a:endParaRPr lang="en-US"/>
        </a:p>
      </dgm:t>
    </dgm:pt>
    <dgm:pt modelId="{94980FAD-38E6-4118-A2D1-356C26C6C49C}" type="pres">
      <dgm:prSet presAssocID="{CE01F370-8800-4272-8D70-1619B548D2E2}" presName="sp" presStyleCnt="0"/>
      <dgm:spPr/>
    </dgm:pt>
    <dgm:pt modelId="{F5CE6BCE-EB3D-44EA-B953-4911D00FED2B}" type="pres">
      <dgm:prSet presAssocID="{FEA6BA3F-F72F-447E-BBB4-E0CA2F9F47B1}" presName="linNode" presStyleCnt="0"/>
      <dgm:spPr/>
    </dgm:pt>
    <dgm:pt modelId="{07828514-2D2A-4E73-8FF8-90B4170C3C24}" type="pres">
      <dgm:prSet presAssocID="{FEA6BA3F-F72F-447E-BBB4-E0CA2F9F47B1}" presName="parentText" presStyleLbl="node1" presStyleIdx="3" presStyleCnt="4" custScaleX="90761">
        <dgm:presLayoutVars>
          <dgm:chMax val="1"/>
          <dgm:bulletEnabled val="1"/>
        </dgm:presLayoutVars>
      </dgm:prSet>
      <dgm:spPr/>
      <dgm:t>
        <a:bodyPr/>
        <a:lstStyle/>
        <a:p>
          <a:endParaRPr lang="en-US"/>
        </a:p>
      </dgm:t>
    </dgm:pt>
    <dgm:pt modelId="{BFA25E8B-1744-4FFE-8AA3-B8A3950FC8FC}" type="pres">
      <dgm:prSet presAssocID="{FEA6BA3F-F72F-447E-BBB4-E0CA2F9F47B1}" presName="descendantText" presStyleLbl="alignAccFollowNode1" presStyleIdx="3" presStyleCnt="4" custScaleX="145481" custLinFactNeighborX="2765">
        <dgm:presLayoutVars>
          <dgm:bulletEnabled val="1"/>
        </dgm:presLayoutVars>
      </dgm:prSet>
      <dgm:spPr/>
      <dgm:t>
        <a:bodyPr/>
        <a:lstStyle/>
        <a:p>
          <a:endParaRPr lang="en-US"/>
        </a:p>
      </dgm:t>
    </dgm:pt>
  </dgm:ptLst>
  <dgm:cxnLst>
    <dgm:cxn modelId="{75C32B1B-CF97-43F4-A65A-B0A50FABEF18}" type="presOf" srcId="{51E02B97-097E-41B2-B990-D49E9BB5A387}" destId="{A817DC6C-AC30-4031-AC9B-36A074187131}" srcOrd="0" destOrd="0" presId="urn:microsoft.com/office/officeart/2005/8/layout/vList5"/>
    <dgm:cxn modelId="{A946D172-32B5-42AB-A70E-F0B1A9A0A5CE}" type="presOf" srcId="{1594CE3D-F537-434C-A9A4-EC8ECB476074}" destId="{DDAEF137-DCBA-4FFC-8D9A-7F6BCDA17C9F}" srcOrd="0" destOrd="0" presId="urn:microsoft.com/office/officeart/2005/8/layout/vList5"/>
    <dgm:cxn modelId="{7F493436-3E44-42E4-A383-077FC136343D}" type="presOf" srcId="{D6E2D1CC-1183-4971-B574-7838BDAB819E}" destId="{D35065F3-6C28-483B-A672-5C5616D37FEF}" srcOrd="0" destOrd="0" presId="urn:microsoft.com/office/officeart/2005/8/layout/vList5"/>
    <dgm:cxn modelId="{8D2265CF-69F0-4B44-9C21-90552F22592B}" srcId="{51E02B97-097E-41B2-B990-D49E9BB5A387}" destId="{D6E2D1CC-1183-4971-B574-7838BDAB819E}" srcOrd="0" destOrd="0" parTransId="{4EACB217-490B-47BA-9D39-872BC718BC14}" sibTransId="{A5427472-8922-4834-B84C-64DFA6A4FCE2}"/>
    <dgm:cxn modelId="{BCBB2E78-6E99-4D23-9AF3-F1B52DE9873B}" srcId="{51E02B97-097E-41B2-B990-D49E9BB5A387}" destId="{FEA6BA3F-F72F-447E-BBB4-E0CA2F9F47B1}" srcOrd="3" destOrd="0" parTransId="{2102FB70-4045-4033-A805-6F0515154AF8}" sibTransId="{1CADBF90-7066-4C81-8B47-E245B16574AF}"/>
    <dgm:cxn modelId="{DDBF8571-905C-4869-AAFE-9FF80CAEABB5}" srcId="{51E02B97-097E-41B2-B990-D49E9BB5A387}" destId="{27449EB9-BE9B-42FA-8589-D4DB20B4C4F0}" srcOrd="2" destOrd="0" parTransId="{352E644C-89E8-42E5-A401-AC9D73F0581E}" sibTransId="{CE01F370-8800-4272-8D70-1619B548D2E2}"/>
    <dgm:cxn modelId="{57F10A0F-3081-4271-9E00-61F514F8EA19}" type="presOf" srcId="{6836B562-2653-47A1-9253-374AC186413B}" destId="{BEBD3FC7-0426-4301-B50C-5AEE9A220757}" srcOrd="0" destOrd="0" presId="urn:microsoft.com/office/officeart/2005/8/layout/vList5"/>
    <dgm:cxn modelId="{308F2037-D361-4FF0-9730-D6CA242E0E6D}" type="presOf" srcId="{27449EB9-BE9B-42FA-8589-D4DB20B4C4F0}" destId="{AC425A16-1ECC-4A6A-B0F8-A757011C5071}" srcOrd="0" destOrd="0" presId="urn:microsoft.com/office/officeart/2005/8/layout/vList5"/>
    <dgm:cxn modelId="{B0FFFB51-724F-4123-8AD0-A02FF1E8D7BA}" srcId="{D6E2D1CC-1183-4971-B574-7838BDAB819E}" destId="{6836B562-2653-47A1-9253-374AC186413B}" srcOrd="0" destOrd="0" parTransId="{9E93BF97-8088-4087-8E40-24502A637F47}" sibTransId="{52506441-3C05-4993-84F6-3AC846CC51DC}"/>
    <dgm:cxn modelId="{E0ACC3AA-73E0-4059-95E2-0FDDC75DEB48}" type="presOf" srcId="{D2FECF46-1AEC-4BD1-9480-8C8311E62693}" destId="{BFA25E8B-1744-4FFE-8AA3-B8A3950FC8FC}" srcOrd="0" destOrd="0" presId="urn:microsoft.com/office/officeart/2005/8/layout/vList5"/>
    <dgm:cxn modelId="{5EECF309-7E9B-4C27-A0F1-D0C86BC474C2}" srcId="{FEA6BA3F-F72F-447E-BBB4-E0CA2F9F47B1}" destId="{D2FECF46-1AEC-4BD1-9480-8C8311E62693}" srcOrd="0" destOrd="0" parTransId="{BA7C1EC2-52EE-4B58-A002-BBEC2821158C}" sibTransId="{0A3D8BEF-C243-4C6D-8428-EC844C7ED60A}"/>
    <dgm:cxn modelId="{F03EEBB5-16C8-457E-B1E0-98632E9B45D9}" srcId="{D6E2D1CC-1183-4971-B574-7838BDAB819E}" destId="{D6E85F20-CD06-4883-897B-7C6E5F745252}" srcOrd="1" destOrd="0" parTransId="{505961B2-CAC9-49B2-A049-8F717A8AFFFD}" sibTransId="{E3B1340F-DF87-4EA4-B677-2B71F2B9F38D}"/>
    <dgm:cxn modelId="{7D118F20-5988-435A-8109-D9A72227D735}" type="presOf" srcId="{FEA6BA3F-F72F-447E-BBB4-E0CA2F9F47B1}" destId="{07828514-2D2A-4E73-8FF8-90B4170C3C24}" srcOrd="0" destOrd="0" presId="urn:microsoft.com/office/officeart/2005/8/layout/vList5"/>
    <dgm:cxn modelId="{545945DB-6B67-44B5-8047-ED7A30F2CB30}" type="presOf" srcId="{A41F9B82-9301-49B8-AD85-086BD43DFB55}" destId="{964E23FD-5977-48D3-BDF9-4D2D8FC90CB7}" srcOrd="0" destOrd="0" presId="urn:microsoft.com/office/officeart/2005/8/layout/vList5"/>
    <dgm:cxn modelId="{73F1D91E-1F8B-4BAA-8B86-417F8849B693}" srcId="{27449EB9-BE9B-42FA-8589-D4DB20B4C4F0}" destId="{3CCD8046-E040-420C-9E20-08878010A319}" srcOrd="1" destOrd="0" parTransId="{9645425A-D557-44F2-A539-248B7EA144D4}" sibTransId="{B8CEC43A-D609-48CB-BBE6-6DF0A27C1D8B}"/>
    <dgm:cxn modelId="{B2C908EA-13AB-4420-9D91-B488DEFA1500}" srcId="{27449EB9-BE9B-42FA-8589-D4DB20B4C4F0}" destId="{18B4B80B-19A6-420F-9900-881BD6602FCC}" srcOrd="0" destOrd="0" parTransId="{26483293-8503-4A89-A21E-E1CEB5DD903F}" sibTransId="{CF80A4C1-21CD-4B99-9B2C-B164FC029A3F}"/>
    <dgm:cxn modelId="{287F6429-0564-4834-AEF8-A6559DABE65B}" srcId="{FEA6BA3F-F72F-447E-BBB4-E0CA2F9F47B1}" destId="{17B5582C-B9F3-4ECE-95D6-41E00547D0C2}" srcOrd="1" destOrd="0" parTransId="{5D6DB025-F87E-44DB-924F-53C701274E3D}" sibTransId="{47F6A8A1-396D-45EA-BEE6-C08434427D2B}"/>
    <dgm:cxn modelId="{0130C1E7-87FA-4A8E-9FDE-5CAAD348E573}" srcId="{51E02B97-097E-41B2-B990-D49E9BB5A387}" destId="{A41F9B82-9301-49B8-AD85-086BD43DFB55}" srcOrd="1" destOrd="0" parTransId="{780E694C-689A-4C2B-B660-6AF903C59001}" sibTransId="{020A5A95-1546-493E-88E3-4107889DD826}"/>
    <dgm:cxn modelId="{61F64331-62B1-4AD1-A44A-AF16ECC476CC}" srcId="{A41F9B82-9301-49B8-AD85-086BD43DFB55}" destId="{D283E5DA-530A-4403-B723-D1065297DB30}" srcOrd="1" destOrd="0" parTransId="{07C277DD-DC37-467D-BB2E-498BCC3A5201}" sibTransId="{C1AEF8DB-92AB-4A39-90E9-09356D5A6F28}"/>
    <dgm:cxn modelId="{01DEC645-B4CE-4C1D-9E66-69123FED05C0}" type="presOf" srcId="{17B5582C-B9F3-4ECE-95D6-41E00547D0C2}" destId="{BFA25E8B-1744-4FFE-8AA3-B8A3950FC8FC}" srcOrd="0" destOrd="1" presId="urn:microsoft.com/office/officeart/2005/8/layout/vList5"/>
    <dgm:cxn modelId="{149762DC-8BA6-4E31-8E5F-C4A0F30FF761}" type="presOf" srcId="{D6E85F20-CD06-4883-897B-7C6E5F745252}" destId="{BEBD3FC7-0426-4301-B50C-5AEE9A220757}" srcOrd="0" destOrd="1" presId="urn:microsoft.com/office/officeart/2005/8/layout/vList5"/>
    <dgm:cxn modelId="{7217FCC9-1A7C-4EBD-BBBB-A837BB1F8244}" type="presOf" srcId="{3CCD8046-E040-420C-9E20-08878010A319}" destId="{29D0DFCE-F501-4E37-B29F-4B592454FE21}" srcOrd="0" destOrd="1" presId="urn:microsoft.com/office/officeart/2005/8/layout/vList5"/>
    <dgm:cxn modelId="{4ACE4C2D-C9B7-4638-9E52-0C6BA1066EB9}" type="presOf" srcId="{D283E5DA-530A-4403-B723-D1065297DB30}" destId="{DDAEF137-DCBA-4FFC-8D9A-7F6BCDA17C9F}" srcOrd="0" destOrd="1" presId="urn:microsoft.com/office/officeart/2005/8/layout/vList5"/>
    <dgm:cxn modelId="{263B8F33-3B59-4C8C-828C-6B3E760729A5}" srcId="{A41F9B82-9301-49B8-AD85-086BD43DFB55}" destId="{1594CE3D-F537-434C-A9A4-EC8ECB476074}" srcOrd="0" destOrd="0" parTransId="{8F8E01D3-1B25-4BA8-931C-FC64C02D5254}" sibTransId="{C2EDD2F0-82E3-43CE-A447-4946D088D151}"/>
    <dgm:cxn modelId="{A221A4F3-FA82-44EE-8830-EB832C4BC174}" type="presOf" srcId="{18B4B80B-19A6-420F-9900-881BD6602FCC}" destId="{29D0DFCE-F501-4E37-B29F-4B592454FE21}" srcOrd="0" destOrd="0" presId="urn:microsoft.com/office/officeart/2005/8/layout/vList5"/>
    <dgm:cxn modelId="{9B6918A2-0DA7-462E-90F5-97D6857A0166}" type="presParOf" srcId="{A817DC6C-AC30-4031-AC9B-36A074187131}" destId="{3A328E25-EC56-45BD-9B06-9E4D28C39305}" srcOrd="0" destOrd="0" presId="urn:microsoft.com/office/officeart/2005/8/layout/vList5"/>
    <dgm:cxn modelId="{F7C0CE5A-0D6D-49DE-A82F-CED4549DFB57}" type="presParOf" srcId="{3A328E25-EC56-45BD-9B06-9E4D28C39305}" destId="{D35065F3-6C28-483B-A672-5C5616D37FEF}" srcOrd="0" destOrd="0" presId="urn:microsoft.com/office/officeart/2005/8/layout/vList5"/>
    <dgm:cxn modelId="{12E80CF5-2D75-4E0A-BAAF-EB35E501E1D1}" type="presParOf" srcId="{3A328E25-EC56-45BD-9B06-9E4D28C39305}" destId="{BEBD3FC7-0426-4301-B50C-5AEE9A220757}" srcOrd="1" destOrd="0" presId="urn:microsoft.com/office/officeart/2005/8/layout/vList5"/>
    <dgm:cxn modelId="{6851EB5F-5539-431B-B2E4-186E4895CC33}" type="presParOf" srcId="{A817DC6C-AC30-4031-AC9B-36A074187131}" destId="{244C0C8A-8247-48F6-BE44-0E72AAB106EB}" srcOrd="1" destOrd="0" presId="urn:microsoft.com/office/officeart/2005/8/layout/vList5"/>
    <dgm:cxn modelId="{919BA13E-96A5-49F9-9745-E1E628955151}" type="presParOf" srcId="{A817DC6C-AC30-4031-AC9B-36A074187131}" destId="{33F94893-4A5E-4AFC-9794-9E8D9380BD72}" srcOrd="2" destOrd="0" presId="urn:microsoft.com/office/officeart/2005/8/layout/vList5"/>
    <dgm:cxn modelId="{48B40071-FD4C-4243-B679-F85D091DADEB}" type="presParOf" srcId="{33F94893-4A5E-4AFC-9794-9E8D9380BD72}" destId="{964E23FD-5977-48D3-BDF9-4D2D8FC90CB7}" srcOrd="0" destOrd="0" presId="urn:microsoft.com/office/officeart/2005/8/layout/vList5"/>
    <dgm:cxn modelId="{9778D908-5469-4ADC-9328-92B81003C2B9}" type="presParOf" srcId="{33F94893-4A5E-4AFC-9794-9E8D9380BD72}" destId="{DDAEF137-DCBA-4FFC-8D9A-7F6BCDA17C9F}" srcOrd="1" destOrd="0" presId="urn:microsoft.com/office/officeart/2005/8/layout/vList5"/>
    <dgm:cxn modelId="{8678F47F-F78A-4956-AAC5-F818D65A2C28}" type="presParOf" srcId="{A817DC6C-AC30-4031-AC9B-36A074187131}" destId="{F866387C-1551-4493-8B7F-AA2135433AB0}" srcOrd="3" destOrd="0" presId="urn:microsoft.com/office/officeart/2005/8/layout/vList5"/>
    <dgm:cxn modelId="{16DDF77A-1006-4149-BC7D-C420686E7387}" type="presParOf" srcId="{A817DC6C-AC30-4031-AC9B-36A074187131}" destId="{B9187D5B-D3CC-4E29-A4F6-61E05E27CCD7}" srcOrd="4" destOrd="0" presId="urn:microsoft.com/office/officeart/2005/8/layout/vList5"/>
    <dgm:cxn modelId="{F9D8CEE1-BFF7-4ACA-B24A-251757F4795E}" type="presParOf" srcId="{B9187D5B-D3CC-4E29-A4F6-61E05E27CCD7}" destId="{AC425A16-1ECC-4A6A-B0F8-A757011C5071}" srcOrd="0" destOrd="0" presId="urn:microsoft.com/office/officeart/2005/8/layout/vList5"/>
    <dgm:cxn modelId="{E4F2AEF9-1E9E-47DC-A92D-8F231967B619}" type="presParOf" srcId="{B9187D5B-D3CC-4E29-A4F6-61E05E27CCD7}" destId="{29D0DFCE-F501-4E37-B29F-4B592454FE21}" srcOrd="1" destOrd="0" presId="urn:microsoft.com/office/officeart/2005/8/layout/vList5"/>
    <dgm:cxn modelId="{AF7DB045-6F16-401C-B8EB-E45FCA48AC2F}" type="presParOf" srcId="{A817DC6C-AC30-4031-AC9B-36A074187131}" destId="{94980FAD-38E6-4118-A2D1-356C26C6C49C}" srcOrd="5" destOrd="0" presId="urn:microsoft.com/office/officeart/2005/8/layout/vList5"/>
    <dgm:cxn modelId="{2D41E833-1313-4ECD-B8FA-8C73342724E6}" type="presParOf" srcId="{A817DC6C-AC30-4031-AC9B-36A074187131}" destId="{F5CE6BCE-EB3D-44EA-B953-4911D00FED2B}" srcOrd="6" destOrd="0" presId="urn:microsoft.com/office/officeart/2005/8/layout/vList5"/>
    <dgm:cxn modelId="{EFC5806D-116A-4F78-90B6-8FB5F187888C}" type="presParOf" srcId="{F5CE6BCE-EB3D-44EA-B953-4911D00FED2B}" destId="{07828514-2D2A-4E73-8FF8-90B4170C3C24}" srcOrd="0" destOrd="0" presId="urn:microsoft.com/office/officeart/2005/8/layout/vList5"/>
    <dgm:cxn modelId="{6D883458-4B2D-4F8D-A9F8-67C50DB24DFE}" type="presParOf" srcId="{F5CE6BCE-EB3D-44EA-B953-4911D00FED2B}" destId="{BFA25E8B-1744-4FFE-8AA3-B8A3950FC8F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4ABBB57-4103-4D50-9202-1EB62D065827}"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US"/>
        </a:p>
      </dgm:t>
    </dgm:pt>
    <dgm:pt modelId="{520330FA-E9F2-4371-98CC-E368976811E3}">
      <dgm:prSet phldrT="[Text]" custT="1"/>
      <dgm:spPr/>
      <dgm:t>
        <a:bodyPr/>
        <a:lstStyle/>
        <a:p>
          <a:r>
            <a:rPr lang="en-US" sz="2000" b="1" dirty="0" smtClean="0"/>
            <a:t>System policy work group (Fall 2013-Winter 2014)</a:t>
          </a:r>
          <a:endParaRPr lang="en-US" sz="2000" b="1" dirty="0"/>
        </a:p>
      </dgm:t>
    </dgm:pt>
    <dgm:pt modelId="{2CCDCA02-E6B3-4043-8E79-E69866F405AA}" type="parTrans" cxnId="{565B31EE-CDDA-4673-8235-9C366E549949}">
      <dgm:prSet/>
      <dgm:spPr/>
      <dgm:t>
        <a:bodyPr/>
        <a:lstStyle/>
        <a:p>
          <a:endParaRPr lang="en-US"/>
        </a:p>
      </dgm:t>
    </dgm:pt>
    <dgm:pt modelId="{9CF8EC20-58C9-4070-A35A-887DB87D8BB3}" type="sibTrans" cxnId="{565B31EE-CDDA-4673-8235-9C366E549949}">
      <dgm:prSet/>
      <dgm:spPr/>
      <dgm:t>
        <a:bodyPr/>
        <a:lstStyle/>
        <a:p>
          <a:endParaRPr lang="en-US"/>
        </a:p>
      </dgm:t>
    </dgm:pt>
    <dgm:pt modelId="{110A533F-D454-4CAD-B67D-A8EEC9809AB8}">
      <dgm:prSet phldrT="[Text]" custT="1"/>
      <dgm:spPr/>
      <dgm:t>
        <a:bodyPr/>
        <a:lstStyle/>
        <a:p>
          <a:r>
            <a:rPr lang="en-US" sz="2000" b="1" dirty="0" smtClean="0"/>
            <a:t>Cross-sector summit gathering  (~Fall 2014)</a:t>
          </a:r>
          <a:endParaRPr lang="en-US" sz="2000" b="1" dirty="0"/>
        </a:p>
      </dgm:t>
    </dgm:pt>
    <dgm:pt modelId="{7D691092-E0ED-4767-A35B-A61F37826941}" type="parTrans" cxnId="{AE5A4C9D-E599-4BB3-8D9B-9EEAF6BF0578}">
      <dgm:prSet/>
      <dgm:spPr/>
      <dgm:t>
        <a:bodyPr/>
        <a:lstStyle/>
        <a:p>
          <a:endParaRPr lang="en-US"/>
        </a:p>
      </dgm:t>
    </dgm:pt>
    <dgm:pt modelId="{C7224F9B-3740-4D30-A2D8-49217C93888C}" type="sibTrans" cxnId="{AE5A4C9D-E599-4BB3-8D9B-9EEAF6BF0578}">
      <dgm:prSet/>
      <dgm:spPr/>
      <dgm:t>
        <a:bodyPr/>
        <a:lstStyle/>
        <a:p>
          <a:endParaRPr lang="en-US"/>
        </a:p>
      </dgm:t>
    </dgm:pt>
    <dgm:pt modelId="{00078EF2-EFAF-464B-A358-AA4878CB5BDA}">
      <dgm:prSet phldrT="[Text]" custT="1"/>
      <dgm:spPr/>
      <dgm:t>
        <a:bodyPr/>
        <a:lstStyle/>
        <a:p>
          <a:r>
            <a:rPr lang="en-US" sz="2000" b="1" dirty="0" smtClean="0"/>
            <a:t>Confirm SB participation commitment (Fall 2014- January 2015)</a:t>
          </a:r>
          <a:endParaRPr lang="en-US" sz="2000" b="1" dirty="0"/>
        </a:p>
      </dgm:t>
    </dgm:pt>
    <dgm:pt modelId="{04CABA4A-1E74-4DF6-AD42-FD3EF4A44410}" type="parTrans" cxnId="{67209FA3-0407-4273-9CFB-385E725B5DFE}">
      <dgm:prSet/>
      <dgm:spPr/>
      <dgm:t>
        <a:bodyPr/>
        <a:lstStyle/>
        <a:p>
          <a:endParaRPr lang="en-US"/>
        </a:p>
      </dgm:t>
    </dgm:pt>
    <dgm:pt modelId="{4F3DA91F-0C1C-45D6-B4EF-67C3F23390E3}" type="sibTrans" cxnId="{67209FA3-0407-4273-9CFB-385E725B5DFE}">
      <dgm:prSet/>
      <dgm:spPr/>
      <dgm:t>
        <a:bodyPr/>
        <a:lstStyle/>
        <a:p>
          <a:endParaRPr lang="en-US"/>
        </a:p>
      </dgm:t>
    </dgm:pt>
    <dgm:pt modelId="{9442824E-6844-4E53-B68D-B4E5FE90B72E}" type="pres">
      <dgm:prSet presAssocID="{84ABBB57-4103-4D50-9202-1EB62D065827}" presName="arrowDiagram" presStyleCnt="0">
        <dgm:presLayoutVars>
          <dgm:chMax val="5"/>
          <dgm:dir/>
          <dgm:resizeHandles val="exact"/>
        </dgm:presLayoutVars>
      </dgm:prSet>
      <dgm:spPr/>
      <dgm:t>
        <a:bodyPr/>
        <a:lstStyle/>
        <a:p>
          <a:endParaRPr lang="en-US"/>
        </a:p>
      </dgm:t>
    </dgm:pt>
    <dgm:pt modelId="{552AEF72-E7A9-4C3A-9399-70D738D86917}" type="pres">
      <dgm:prSet presAssocID="{84ABBB57-4103-4D50-9202-1EB62D065827}" presName="arrow" presStyleLbl="bgShp" presStyleIdx="0" presStyleCnt="1"/>
      <dgm:spPr/>
    </dgm:pt>
    <dgm:pt modelId="{AC8138B5-1EB9-4D50-B3D9-CC668C3FD4A3}" type="pres">
      <dgm:prSet presAssocID="{84ABBB57-4103-4D50-9202-1EB62D065827}" presName="arrowDiagram3" presStyleCnt="0"/>
      <dgm:spPr/>
    </dgm:pt>
    <dgm:pt modelId="{BB44D899-ED93-4637-8471-25525DA0012C}" type="pres">
      <dgm:prSet presAssocID="{520330FA-E9F2-4371-98CC-E368976811E3}" presName="bullet3a" presStyleLbl="node1" presStyleIdx="0" presStyleCnt="3" custScaleX="181818" custScaleY="175262" custLinFactX="1104" custLinFactNeighborX="100000" custLinFactNeighborY="-80296"/>
      <dgm:spPr/>
    </dgm:pt>
    <dgm:pt modelId="{5DEB4EB5-B01B-4C3F-8B25-2D9C853A7213}" type="pres">
      <dgm:prSet presAssocID="{520330FA-E9F2-4371-98CC-E368976811E3}" presName="textBox3a" presStyleLbl="revTx" presStyleIdx="0" presStyleCnt="3" custScaleX="102887" custScaleY="81189" custLinFactNeighborX="-11822" custLinFactNeighborY="-1887">
        <dgm:presLayoutVars>
          <dgm:bulletEnabled val="1"/>
        </dgm:presLayoutVars>
      </dgm:prSet>
      <dgm:spPr/>
      <dgm:t>
        <a:bodyPr/>
        <a:lstStyle/>
        <a:p>
          <a:endParaRPr lang="en-US"/>
        </a:p>
      </dgm:t>
    </dgm:pt>
    <dgm:pt modelId="{D87054A5-CA61-4BBA-84C9-637FF467965D}" type="pres">
      <dgm:prSet presAssocID="{110A533F-D454-4CAD-B67D-A8EEC9809AB8}" presName="bullet3b" presStyleLbl="node1" presStyleIdx="1" presStyleCnt="3" custLinFactX="-10542" custLinFactNeighborX="-100000" custLinFactNeighborY="39169"/>
      <dgm:spPr/>
      <dgm:t>
        <a:bodyPr/>
        <a:lstStyle/>
        <a:p>
          <a:endParaRPr lang="en-US"/>
        </a:p>
      </dgm:t>
    </dgm:pt>
    <dgm:pt modelId="{DBD4C389-F167-4471-A3C1-45B260708F79}" type="pres">
      <dgm:prSet presAssocID="{110A533F-D454-4CAD-B67D-A8EEC9809AB8}" presName="textBox3b" presStyleLbl="revTx" presStyleIdx="1" presStyleCnt="3" custScaleY="40564" custLinFactNeighborX="78286" custLinFactNeighborY="-43020">
        <dgm:presLayoutVars>
          <dgm:bulletEnabled val="1"/>
        </dgm:presLayoutVars>
      </dgm:prSet>
      <dgm:spPr/>
      <dgm:t>
        <a:bodyPr/>
        <a:lstStyle/>
        <a:p>
          <a:endParaRPr lang="en-US"/>
        </a:p>
      </dgm:t>
    </dgm:pt>
    <dgm:pt modelId="{D37B3B26-ECC9-4860-A534-21458121B97F}" type="pres">
      <dgm:prSet presAssocID="{00078EF2-EFAF-464B-A358-AA4878CB5BDA}" presName="bullet3c" presStyleLbl="node1" presStyleIdx="2" presStyleCnt="3" custLinFactX="45804" custLinFactNeighborX="100000" custLinFactNeighborY="-56206"/>
      <dgm:spPr/>
    </dgm:pt>
    <dgm:pt modelId="{26596AD6-B9A3-4861-88E0-972220D5FC71}" type="pres">
      <dgm:prSet presAssocID="{00078EF2-EFAF-464B-A358-AA4878CB5BDA}" presName="textBox3c" presStyleLbl="revTx" presStyleIdx="2" presStyleCnt="3" custLinFactNeighborX="40377" custLinFactNeighborY="-7023">
        <dgm:presLayoutVars>
          <dgm:bulletEnabled val="1"/>
        </dgm:presLayoutVars>
      </dgm:prSet>
      <dgm:spPr/>
      <dgm:t>
        <a:bodyPr/>
        <a:lstStyle/>
        <a:p>
          <a:endParaRPr lang="en-US"/>
        </a:p>
      </dgm:t>
    </dgm:pt>
  </dgm:ptLst>
  <dgm:cxnLst>
    <dgm:cxn modelId="{9CEDA1E5-5364-48B4-B2C7-462D791D0774}" type="presOf" srcId="{110A533F-D454-4CAD-B67D-A8EEC9809AB8}" destId="{DBD4C389-F167-4471-A3C1-45B260708F79}" srcOrd="0" destOrd="0" presId="urn:microsoft.com/office/officeart/2005/8/layout/arrow2"/>
    <dgm:cxn modelId="{CCAEA848-F731-4920-8524-D29214CFDF0A}" type="presOf" srcId="{00078EF2-EFAF-464B-A358-AA4878CB5BDA}" destId="{26596AD6-B9A3-4861-88E0-972220D5FC71}" srcOrd="0" destOrd="0" presId="urn:microsoft.com/office/officeart/2005/8/layout/arrow2"/>
    <dgm:cxn modelId="{565B31EE-CDDA-4673-8235-9C366E549949}" srcId="{84ABBB57-4103-4D50-9202-1EB62D065827}" destId="{520330FA-E9F2-4371-98CC-E368976811E3}" srcOrd="0" destOrd="0" parTransId="{2CCDCA02-E6B3-4043-8E79-E69866F405AA}" sibTransId="{9CF8EC20-58C9-4070-A35A-887DB87D8BB3}"/>
    <dgm:cxn modelId="{332B51BB-D187-4737-BCF5-14B210B7D6A9}" type="presOf" srcId="{520330FA-E9F2-4371-98CC-E368976811E3}" destId="{5DEB4EB5-B01B-4C3F-8B25-2D9C853A7213}" srcOrd="0" destOrd="0" presId="urn:microsoft.com/office/officeart/2005/8/layout/arrow2"/>
    <dgm:cxn modelId="{4A1CE19B-F5C0-45C2-9CE2-5DA59CD0F8B3}" type="presOf" srcId="{84ABBB57-4103-4D50-9202-1EB62D065827}" destId="{9442824E-6844-4E53-B68D-B4E5FE90B72E}" srcOrd="0" destOrd="0" presId="urn:microsoft.com/office/officeart/2005/8/layout/arrow2"/>
    <dgm:cxn modelId="{67209FA3-0407-4273-9CFB-385E725B5DFE}" srcId="{84ABBB57-4103-4D50-9202-1EB62D065827}" destId="{00078EF2-EFAF-464B-A358-AA4878CB5BDA}" srcOrd="2" destOrd="0" parTransId="{04CABA4A-1E74-4DF6-AD42-FD3EF4A44410}" sibTransId="{4F3DA91F-0C1C-45D6-B4EF-67C3F23390E3}"/>
    <dgm:cxn modelId="{AE5A4C9D-E599-4BB3-8D9B-9EEAF6BF0578}" srcId="{84ABBB57-4103-4D50-9202-1EB62D065827}" destId="{110A533F-D454-4CAD-B67D-A8EEC9809AB8}" srcOrd="1" destOrd="0" parTransId="{7D691092-E0ED-4767-A35B-A61F37826941}" sibTransId="{C7224F9B-3740-4D30-A2D8-49217C93888C}"/>
    <dgm:cxn modelId="{83AD2493-B020-4865-8C8F-2C8B385E869A}" type="presParOf" srcId="{9442824E-6844-4E53-B68D-B4E5FE90B72E}" destId="{552AEF72-E7A9-4C3A-9399-70D738D86917}" srcOrd="0" destOrd="0" presId="urn:microsoft.com/office/officeart/2005/8/layout/arrow2"/>
    <dgm:cxn modelId="{44EE7743-E9CD-457E-9DBC-D491885046A9}" type="presParOf" srcId="{9442824E-6844-4E53-B68D-B4E5FE90B72E}" destId="{AC8138B5-1EB9-4D50-B3D9-CC668C3FD4A3}" srcOrd="1" destOrd="0" presId="urn:microsoft.com/office/officeart/2005/8/layout/arrow2"/>
    <dgm:cxn modelId="{D09BF7BF-0986-4D01-A9A2-94ECEF4D3540}" type="presParOf" srcId="{AC8138B5-1EB9-4D50-B3D9-CC668C3FD4A3}" destId="{BB44D899-ED93-4637-8471-25525DA0012C}" srcOrd="0" destOrd="0" presId="urn:microsoft.com/office/officeart/2005/8/layout/arrow2"/>
    <dgm:cxn modelId="{B2BF6380-BB02-45D2-BB62-1AE19C41362E}" type="presParOf" srcId="{AC8138B5-1EB9-4D50-B3D9-CC668C3FD4A3}" destId="{5DEB4EB5-B01B-4C3F-8B25-2D9C853A7213}" srcOrd="1" destOrd="0" presId="urn:microsoft.com/office/officeart/2005/8/layout/arrow2"/>
    <dgm:cxn modelId="{E3A94CA2-9184-495F-BC2E-ECED905B6827}" type="presParOf" srcId="{AC8138B5-1EB9-4D50-B3D9-CC668C3FD4A3}" destId="{D87054A5-CA61-4BBA-84C9-637FF467965D}" srcOrd="2" destOrd="0" presId="urn:microsoft.com/office/officeart/2005/8/layout/arrow2"/>
    <dgm:cxn modelId="{8EE73928-6915-4E75-879A-591A2C23B968}" type="presParOf" srcId="{AC8138B5-1EB9-4D50-B3D9-CC668C3FD4A3}" destId="{DBD4C389-F167-4471-A3C1-45B260708F79}" srcOrd="3" destOrd="0" presId="urn:microsoft.com/office/officeart/2005/8/layout/arrow2"/>
    <dgm:cxn modelId="{8B9E7091-22C2-4D7F-91F8-7FE9B316F5D6}" type="presParOf" srcId="{AC8138B5-1EB9-4D50-B3D9-CC668C3FD4A3}" destId="{D37B3B26-ECC9-4860-A534-21458121B97F}" srcOrd="4" destOrd="0" presId="urn:microsoft.com/office/officeart/2005/8/layout/arrow2"/>
    <dgm:cxn modelId="{6406836B-601A-4185-9673-77A0EBE25BC6}" type="presParOf" srcId="{AC8138B5-1EB9-4D50-B3D9-CC668C3FD4A3}" destId="{26596AD6-B9A3-4861-88E0-972220D5FC71}"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4C5F07-3C30-4EBF-B8D4-6DD67A499DAF}">
      <dsp:nvSpPr>
        <dsp:cNvPr id="0" name=""/>
        <dsp:cNvSpPr/>
      </dsp:nvSpPr>
      <dsp:spPr>
        <a:xfrm>
          <a:off x="485" y="958"/>
          <a:ext cx="8228629" cy="1412153"/>
        </a:xfrm>
        <a:prstGeom prst="roundRect">
          <a:avLst>
            <a:gd name="adj" fmla="val 10000"/>
          </a:avLst>
        </a:prstGeom>
        <a:solidFill>
          <a:schemeClr val="bg2"/>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Increased quantity of materials and instructional time devoted to informational text</a:t>
          </a:r>
          <a:endParaRPr lang="en-US" sz="3200" kern="1200" dirty="0"/>
        </a:p>
      </dsp:txBody>
      <dsp:txXfrm>
        <a:off x="41846" y="42319"/>
        <a:ext cx="8145907" cy="1329431"/>
      </dsp:txXfrm>
    </dsp:sp>
    <dsp:sp modelId="{FB13F48D-1631-4EAA-A86D-A0BE41367306}">
      <dsp:nvSpPr>
        <dsp:cNvPr id="0" name=""/>
        <dsp:cNvSpPr/>
      </dsp:nvSpPr>
      <dsp:spPr>
        <a:xfrm>
          <a:off x="8517" y="1556904"/>
          <a:ext cx="3421732" cy="1412153"/>
        </a:xfrm>
        <a:prstGeom prst="roundRect">
          <a:avLst>
            <a:gd name="adj" fmla="val 10000"/>
          </a:avLst>
        </a:prstGeom>
        <a:solidFill>
          <a:schemeClr val="bg2"/>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English Language Arts</a:t>
          </a:r>
          <a:endParaRPr lang="en-US" sz="3200" kern="1200" dirty="0"/>
        </a:p>
      </dsp:txBody>
      <dsp:txXfrm>
        <a:off x="49878" y="1598265"/>
        <a:ext cx="3339010" cy="1329431"/>
      </dsp:txXfrm>
    </dsp:sp>
    <dsp:sp modelId="{B57ECEC5-E71D-4A80-B2EC-3A9800BCB728}">
      <dsp:nvSpPr>
        <dsp:cNvPr id="0" name=""/>
        <dsp:cNvSpPr/>
      </dsp:nvSpPr>
      <dsp:spPr>
        <a:xfrm>
          <a:off x="18284" y="3112850"/>
          <a:ext cx="1872004" cy="1412153"/>
        </a:xfrm>
        <a:prstGeom prst="roundRect">
          <a:avLst>
            <a:gd name="adj" fmla="val 10000"/>
          </a:avLst>
        </a:prstGeom>
        <a:noFill/>
        <a:ln>
          <a:solidFill>
            <a:schemeClr val="bg2">
              <a:lumMod val="9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Literature</a:t>
          </a:r>
          <a:br>
            <a:rPr lang="en-US" sz="2800" kern="1200" dirty="0" smtClean="0"/>
          </a:br>
          <a:r>
            <a:rPr lang="en-US" sz="2000" kern="1200" dirty="0" smtClean="0"/>
            <a:t>fiction, drama, poetry</a:t>
          </a:r>
          <a:endParaRPr lang="en-US" sz="1900" kern="1200" dirty="0"/>
        </a:p>
      </dsp:txBody>
      <dsp:txXfrm>
        <a:off x="59645" y="3154211"/>
        <a:ext cx="1789282" cy="1329431"/>
      </dsp:txXfrm>
    </dsp:sp>
    <dsp:sp modelId="{A1A738BE-2F77-4B5D-8F5E-4D36E89F0C65}">
      <dsp:nvSpPr>
        <dsp:cNvPr id="0" name=""/>
        <dsp:cNvSpPr/>
      </dsp:nvSpPr>
      <dsp:spPr>
        <a:xfrm>
          <a:off x="2075911" y="3112850"/>
          <a:ext cx="1344571" cy="1412153"/>
        </a:xfrm>
        <a:prstGeom prst="roundRect">
          <a:avLst>
            <a:gd name="adj" fmla="val 10000"/>
          </a:avLst>
        </a:prstGeom>
        <a:solidFill>
          <a:schemeClr val="bg2"/>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Literary </a:t>
          </a:r>
          <a:r>
            <a:rPr lang="en-US" sz="1800" kern="1200" dirty="0" smtClean="0"/>
            <a:t>Nonfiction</a:t>
          </a:r>
          <a:endParaRPr lang="en-US" sz="2000" kern="1200" dirty="0"/>
        </a:p>
      </dsp:txBody>
      <dsp:txXfrm>
        <a:off x="2115292" y="3152231"/>
        <a:ext cx="1265809" cy="1333391"/>
      </dsp:txXfrm>
    </dsp:sp>
    <dsp:sp modelId="{4F3693E7-4950-4C0A-BFD7-227877088053}">
      <dsp:nvSpPr>
        <dsp:cNvPr id="0" name=""/>
        <dsp:cNvSpPr/>
      </dsp:nvSpPr>
      <dsp:spPr>
        <a:xfrm>
          <a:off x="3801495" y="1556904"/>
          <a:ext cx="4419587" cy="1412153"/>
        </a:xfrm>
        <a:prstGeom prst="roundRect">
          <a:avLst>
            <a:gd name="adj" fmla="val 10000"/>
          </a:avLst>
        </a:prstGeom>
        <a:solidFill>
          <a:schemeClr val="bg2"/>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Social Studies, Science, Technical Subjects</a:t>
          </a:r>
          <a:endParaRPr lang="en-US" sz="3200" kern="1200" dirty="0"/>
        </a:p>
      </dsp:txBody>
      <dsp:txXfrm>
        <a:off x="3842856" y="1598265"/>
        <a:ext cx="4336865" cy="1329431"/>
      </dsp:txXfrm>
    </dsp:sp>
    <dsp:sp modelId="{07E6FAB5-919F-4FC5-8A11-C4D60C09C110}">
      <dsp:nvSpPr>
        <dsp:cNvPr id="0" name=""/>
        <dsp:cNvSpPr/>
      </dsp:nvSpPr>
      <dsp:spPr>
        <a:xfrm>
          <a:off x="3801495" y="3112850"/>
          <a:ext cx="4419587" cy="1412153"/>
        </a:xfrm>
        <a:prstGeom prst="roundRect">
          <a:avLst>
            <a:gd name="adj" fmla="val 10000"/>
          </a:avLst>
        </a:prstGeom>
        <a:solidFill>
          <a:schemeClr val="bg2"/>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Other informational Text</a:t>
          </a:r>
          <a:endParaRPr lang="en-US" sz="3200" kern="1200" dirty="0"/>
        </a:p>
      </dsp:txBody>
      <dsp:txXfrm>
        <a:off x="3842856" y="3154211"/>
        <a:ext cx="4336865" cy="13294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7F95C1-26F1-224C-86F1-BE51696AEF36}">
      <dsp:nvSpPr>
        <dsp:cNvPr id="0" name=""/>
        <dsp:cNvSpPr/>
      </dsp:nvSpPr>
      <dsp:spPr>
        <a:xfrm rot="10800000">
          <a:off x="0" y="0"/>
          <a:ext cx="5957813" cy="2117989"/>
        </a:xfrm>
        <a:prstGeom prst="trapezoid">
          <a:avLst>
            <a:gd name="adj" fmla="val 47938"/>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a:t>Level I support: Near college-ready (student option: take </a:t>
          </a:r>
          <a:r>
            <a:rPr lang="en-US" sz="2200" kern="1200" dirty="0" smtClean="0"/>
            <a:t>review course</a:t>
          </a:r>
          <a:r>
            <a:rPr lang="en-US" sz="2200" kern="1200" dirty="0"/>
            <a:t>, take college-level coursework with tailored lab support &amp; "just-in-time remediation")</a:t>
          </a:r>
        </a:p>
      </dsp:txBody>
      <dsp:txXfrm rot="-10800000">
        <a:off x="1042617" y="0"/>
        <a:ext cx="3872578" cy="2117989"/>
      </dsp:txXfrm>
    </dsp:sp>
    <dsp:sp modelId="{7551908F-01C0-7246-A4A8-9F97F59D5538}">
      <dsp:nvSpPr>
        <dsp:cNvPr id="0" name=""/>
        <dsp:cNvSpPr/>
      </dsp:nvSpPr>
      <dsp:spPr>
        <a:xfrm rot="10800000">
          <a:off x="1015322" y="2117989"/>
          <a:ext cx="3927167" cy="1933194"/>
        </a:xfrm>
        <a:prstGeom prst="trapezoid">
          <a:avLst>
            <a:gd name="adj" fmla="val 47938"/>
          </a:avLst>
        </a:prstGeom>
        <a:gradFill rotWithShape="0">
          <a:gsLst>
            <a:gs pos="0">
              <a:schemeClr val="accent3">
                <a:hueOff val="5625133"/>
                <a:satOff val="-8440"/>
                <a:lumOff val="-1373"/>
                <a:alphaOff val="0"/>
                <a:shade val="51000"/>
                <a:satMod val="130000"/>
              </a:schemeClr>
            </a:gs>
            <a:gs pos="80000">
              <a:schemeClr val="accent3">
                <a:hueOff val="5625133"/>
                <a:satOff val="-8440"/>
                <a:lumOff val="-1373"/>
                <a:alphaOff val="0"/>
                <a:shade val="93000"/>
                <a:satMod val="130000"/>
              </a:schemeClr>
            </a:gs>
            <a:gs pos="100000">
              <a:schemeClr val="accent3">
                <a:hueOff val="5625133"/>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a:t>Level II support: precollege coursework/modules + recommended resources </a:t>
          </a:r>
        </a:p>
      </dsp:txBody>
      <dsp:txXfrm rot="-10800000">
        <a:off x="1702577" y="2117989"/>
        <a:ext cx="2552658" cy="1933194"/>
      </dsp:txXfrm>
    </dsp:sp>
    <dsp:sp modelId="{E4243901-9357-A64D-A415-693B01760EB3}">
      <dsp:nvSpPr>
        <dsp:cNvPr id="0" name=""/>
        <dsp:cNvSpPr/>
      </dsp:nvSpPr>
      <dsp:spPr>
        <a:xfrm rot="10800000">
          <a:off x="1942058" y="4051183"/>
          <a:ext cx="2073695" cy="2162890"/>
        </a:xfrm>
        <a:prstGeom prst="trapezoid">
          <a:avLst>
            <a:gd name="adj" fmla="val 50000"/>
          </a:avLst>
        </a:prstGeom>
        <a:solidFill>
          <a:schemeClr val="accent5">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a:t>Level III support: precollege coursework + required lab, study skills help</a:t>
          </a:r>
        </a:p>
      </dsp:txBody>
      <dsp:txXfrm rot="-10800000">
        <a:off x="1942058" y="4051183"/>
        <a:ext cx="2073695" cy="2162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497FD-3582-4115-8A7F-DA6BB8A06E0D}">
      <dsp:nvSpPr>
        <dsp:cNvPr id="0" name=""/>
        <dsp:cNvSpPr/>
      </dsp:nvSpPr>
      <dsp:spPr>
        <a:xfrm>
          <a:off x="657224" y="0"/>
          <a:ext cx="7448550" cy="5196385"/>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7D6952-2A59-4E7F-9BDE-28885B767806}">
      <dsp:nvSpPr>
        <dsp:cNvPr id="0" name=""/>
        <dsp:cNvSpPr/>
      </dsp:nvSpPr>
      <dsp:spPr>
        <a:xfrm>
          <a:off x="2320" y="1119259"/>
          <a:ext cx="1675300" cy="2907065"/>
        </a:xfrm>
        <a:prstGeom prst="roundRect">
          <a:avLst/>
        </a:prstGeom>
        <a:solidFill>
          <a:schemeClr val="accent4">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400050">
            <a:lnSpc>
              <a:spcPct val="100000"/>
            </a:lnSpc>
            <a:spcBef>
              <a:spcPct val="0"/>
            </a:spcBef>
            <a:spcAft>
              <a:spcPts val="0"/>
            </a:spcAft>
          </a:pPr>
          <a:r>
            <a:rPr lang="en-US" sz="1200" b="1" u="sng" kern="1200" dirty="0" smtClean="0">
              <a:solidFill>
                <a:schemeClr val="tx1"/>
              </a:solidFill>
            </a:rPr>
            <a:t>DEVELOPMENT</a:t>
          </a:r>
        </a:p>
        <a:p>
          <a:pPr marL="0" marR="0" lvl="0" indent="0" algn="l" defTabSz="914400" eaLnBrk="1" fontAlgn="auto" latinLnBrk="0" hangingPunct="1">
            <a:lnSpc>
              <a:spcPct val="100000"/>
            </a:lnSpc>
            <a:spcBef>
              <a:spcPct val="0"/>
            </a:spcBef>
            <a:spcAft>
              <a:spcPts val="0"/>
            </a:spcAft>
            <a:buClrTx/>
            <a:buSzTx/>
            <a:buFontTx/>
            <a:buNone/>
            <a:tabLst/>
            <a:defRPr/>
          </a:pPr>
          <a:r>
            <a:rPr lang="en-US" sz="1000" b="0" kern="1200" dirty="0" smtClean="0">
              <a:solidFill>
                <a:schemeClr val="tx1"/>
              </a:solidFill>
            </a:rPr>
            <a:t>Draft K-12 English Language Arts and Mathematics Standards</a:t>
          </a:r>
        </a:p>
        <a:p>
          <a:pPr marL="0" marR="0" lvl="0" indent="0" algn="l" defTabSz="914400" eaLnBrk="1" fontAlgn="auto" latinLnBrk="0" hangingPunct="1">
            <a:lnSpc>
              <a:spcPct val="100000"/>
            </a:lnSpc>
            <a:spcBef>
              <a:spcPct val="0"/>
            </a:spcBef>
            <a:spcAft>
              <a:spcPts val="0"/>
            </a:spcAft>
            <a:buClrTx/>
            <a:buSzTx/>
            <a:buFontTx/>
            <a:buNone/>
            <a:tabLst/>
            <a:defRPr/>
          </a:pPr>
          <a:r>
            <a:rPr lang="en-US" sz="1000" b="0" kern="1200" dirty="0" smtClean="0">
              <a:solidFill>
                <a:schemeClr val="tx1"/>
              </a:solidFill>
            </a:rPr>
            <a:t>Released for State Input</a:t>
          </a:r>
          <a:endParaRPr lang="en-US" sz="1000" b="1" kern="1200" dirty="0" smtClean="0">
            <a:solidFill>
              <a:schemeClr val="tx1"/>
            </a:solidFill>
          </a:endParaRPr>
        </a:p>
        <a:p>
          <a:pPr marL="0" marR="0" lvl="0" indent="0" algn="l" defTabSz="914400" eaLnBrk="1" fontAlgn="auto" latinLnBrk="0" hangingPunct="1">
            <a:lnSpc>
              <a:spcPct val="100000"/>
            </a:lnSpc>
            <a:spcBef>
              <a:spcPct val="0"/>
            </a:spcBef>
            <a:spcAft>
              <a:spcPts val="0"/>
            </a:spcAft>
            <a:buClrTx/>
            <a:buSzTx/>
            <a:buFontTx/>
            <a:buNone/>
            <a:tabLst/>
            <a:defRPr/>
          </a:pPr>
          <a:endParaRPr lang="en-US" sz="1000" b="0" kern="1200" dirty="0" smtClean="0">
            <a:solidFill>
              <a:schemeClr val="tx1"/>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dirty="0" smtClean="0">
              <a:solidFill>
                <a:schemeClr val="tx1"/>
              </a:solidFill>
            </a:rPr>
            <a:t>Summer 2009</a:t>
          </a:r>
        </a:p>
        <a:p>
          <a:pPr marL="0" marR="0" lvl="0" indent="0" algn="l" defTabSz="914400" eaLnBrk="1" fontAlgn="auto" latinLnBrk="0" hangingPunct="1">
            <a:lnSpc>
              <a:spcPct val="100000"/>
            </a:lnSpc>
            <a:spcBef>
              <a:spcPct val="0"/>
            </a:spcBef>
            <a:spcAft>
              <a:spcPts val="0"/>
            </a:spcAft>
            <a:buClrTx/>
            <a:buSzTx/>
            <a:buFontTx/>
            <a:buNone/>
            <a:tabLst/>
            <a:defRPr/>
          </a:pPr>
          <a:endParaRPr lang="en-US" sz="1000" b="0" kern="1200" dirty="0" smtClean="0">
            <a:solidFill>
              <a:schemeClr val="tx1"/>
            </a:solidFill>
          </a:endParaRPr>
        </a:p>
        <a:p>
          <a:pPr lvl="0" algn="ctr" defTabSz="400050">
            <a:lnSpc>
              <a:spcPct val="100000"/>
            </a:lnSpc>
            <a:spcBef>
              <a:spcPct val="0"/>
            </a:spcBef>
            <a:spcAft>
              <a:spcPts val="0"/>
            </a:spcAft>
          </a:pPr>
          <a:r>
            <a:rPr lang="en-US" sz="1000" b="1" kern="1200" dirty="0" smtClean="0">
              <a:solidFill>
                <a:schemeClr val="tx1"/>
              </a:solidFill>
            </a:rPr>
            <a:t>WA INVOLVEMENT:</a:t>
          </a:r>
        </a:p>
        <a:p>
          <a:pPr lvl="0" algn="l" defTabSz="400050">
            <a:lnSpc>
              <a:spcPct val="100000"/>
            </a:lnSpc>
            <a:spcBef>
              <a:spcPct val="0"/>
            </a:spcBef>
            <a:spcAft>
              <a:spcPts val="0"/>
            </a:spcAft>
          </a:pPr>
          <a:r>
            <a:rPr lang="en-US" sz="1000" b="0" kern="1200" dirty="0" smtClean="0">
              <a:solidFill>
                <a:schemeClr val="tx1"/>
              </a:solidFill>
            </a:rPr>
            <a:t>Input on working drafts (CCSS Workgroup, 100+ educators)</a:t>
          </a:r>
        </a:p>
      </dsp:txBody>
      <dsp:txXfrm>
        <a:off x="84101" y="1201040"/>
        <a:ext cx="1511738" cy="2743503"/>
      </dsp:txXfrm>
    </dsp:sp>
    <dsp:sp modelId="{0CB6F929-0980-40E5-A915-A59C2E8AD5C5}">
      <dsp:nvSpPr>
        <dsp:cNvPr id="0" name=""/>
        <dsp:cNvSpPr/>
      </dsp:nvSpPr>
      <dsp:spPr>
        <a:xfrm>
          <a:off x="1867186" y="1137966"/>
          <a:ext cx="1452841" cy="2920451"/>
        </a:xfrm>
        <a:prstGeom prst="roundRect">
          <a:avLst/>
        </a:prstGeom>
        <a:solidFill>
          <a:schemeClr val="accent4">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400050">
            <a:lnSpc>
              <a:spcPct val="100000"/>
            </a:lnSpc>
            <a:spcBef>
              <a:spcPct val="0"/>
            </a:spcBef>
            <a:spcAft>
              <a:spcPts val="0"/>
            </a:spcAft>
          </a:pPr>
          <a:r>
            <a:rPr lang="en-US" sz="1200" b="1" u="sng" kern="1200" dirty="0" smtClean="0">
              <a:solidFill>
                <a:schemeClr val="tx1"/>
              </a:solidFill>
            </a:rPr>
            <a:t>REVIEW/INPUT</a:t>
          </a:r>
        </a:p>
        <a:p>
          <a:pPr lvl="0" algn="l" defTabSz="400050">
            <a:lnSpc>
              <a:spcPct val="100000"/>
            </a:lnSpc>
            <a:spcBef>
              <a:spcPct val="0"/>
            </a:spcBef>
            <a:spcAft>
              <a:spcPts val="0"/>
            </a:spcAft>
          </a:pPr>
          <a:r>
            <a:rPr lang="en-US" sz="1000" b="0" kern="1200" dirty="0" smtClean="0">
              <a:solidFill>
                <a:schemeClr val="tx1"/>
              </a:solidFill>
            </a:rPr>
            <a:t>Public Review</a:t>
          </a:r>
        </a:p>
        <a:p>
          <a:pPr lvl="0" algn="l" defTabSz="400050">
            <a:lnSpc>
              <a:spcPct val="100000"/>
            </a:lnSpc>
            <a:spcBef>
              <a:spcPct val="0"/>
            </a:spcBef>
            <a:spcAft>
              <a:spcPts val="0"/>
            </a:spcAft>
          </a:pPr>
          <a:r>
            <a:rPr lang="en-US" sz="1000" b="0" kern="1200" dirty="0" smtClean="0">
              <a:solidFill>
                <a:schemeClr val="tx1"/>
              </a:solidFill>
            </a:rPr>
            <a:t>Revision Process</a:t>
          </a:r>
        </a:p>
        <a:p>
          <a:pPr lvl="0" algn="l" defTabSz="400050">
            <a:lnSpc>
              <a:spcPct val="100000"/>
            </a:lnSpc>
            <a:spcBef>
              <a:spcPct val="0"/>
            </a:spcBef>
            <a:spcAft>
              <a:spcPts val="0"/>
            </a:spcAft>
          </a:pPr>
          <a:endParaRPr lang="en-US" sz="1000" b="0" kern="1200" dirty="0" smtClean="0">
            <a:solidFill>
              <a:schemeClr val="tx1"/>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dirty="0" smtClean="0">
              <a:solidFill>
                <a:schemeClr val="tx1"/>
              </a:solidFill>
            </a:rPr>
            <a:t>Fall 2009 / Winter/Spring 2010</a:t>
          </a:r>
        </a:p>
        <a:p>
          <a:pPr marL="0" marR="0" lvl="0" indent="0" algn="l" defTabSz="914400" eaLnBrk="1" fontAlgn="auto" latinLnBrk="0" hangingPunct="1">
            <a:lnSpc>
              <a:spcPct val="100000"/>
            </a:lnSpc>
            <a:spcBef>
              <a:spcPct val="0"/>
            </a:spcBef>
            <a:spcAft>
              <a:spcPts val="0"/>
            </a:spcAft>
            <a:buClrTx/>
            <a:buSzTx/>
            <a:buFontTx/>
            <a:buNone/>
            <a:tabLst/>
            <a:defRPr/>
          </a:pPr>
          <a:endParaRPr lang="en-US" sz="1000" b="1" kern="1200" dirty="0" smtClean="0">
            <a:solidFill>
              <a:schemeClr val="tx1"/>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dirty="0" smtClean="0">
              <a:solidFill>
                <a:schemeClr val="tx1"/>
              </a:solidFill>
            </a:rPr>
            <a:t>WA INVOLVEMENT:</a:t>
          </a:r>
        </a:p>
        <a:p>
          <a:pPr marL="0" marR="0" lvl="0" indent="0" algn="l" defTabSz="914400" eaLnBrk="1" fontAlgn="auto" latinLnBrk="0" hangingPunct="1">
            <a:lnSpc>
              <a:spcPct val="100000"/>
            </a:lnSpc>
            <a:spcBef>
              <a:spcPct val="0"/>
            </a:spcBef>
            <a:spcAft>
              <a:spcPts val="0"/>
            </a:spcAft>
            <a:buClrTx/>
            <a:buSzTx/>
            <a:buFontTx/>
            <a:buNone/>
            <a:tabLst/>
            <a:defRPr/>
          </a:pPr>
          <a:r>
            <a:rPr lang="en-US" sz="1000" b="0" kern="1200" dirty="0" smtClean="0">
              <a:solidFill>
                <a:schemeClr val="tx1"/>
              </a:solidFill>
            </a:rPr>
            <a:t>- Workgroup input</a:t>
          </a:r>
        </a:p>
        <a:p>
          <a:pPr marL="0" marR="0" lvl="0" indent="0" algn="l" defTabSz="914400" eaLnBrk="1" fontAlgn="auto" latinLnBrk="0" hangingPunct="1">
            <a:lnSpc>
              <a:spcPct val="100000"/>
            </a:lnSpc>
            <a:spcBef>
              <a:spcPct val="0"/>
            </a:spcBef>
            <a:spcAft>
              <a:spcPts val="0"/>
            </a:spcAft>
            <a:buClrTx/>
            <a:buSzTx/>
            <a:buFontTx/>
            <a:buNone/>
            <a:tabLst/>
            <a:defRPr/>
          </a:pPr>
          <a:r>
            <a:rPr lang="en-US" sz="1000" b="0" kern="1200" dirty="0" smtClean="0">
              <a:solidFill>
                <a:schemeClr val="tx1"/>
              </a:solidFill>
            </a:rPr>
            <a:t>- Statewide survey for input</a:t>
          </a:r>
        </a:p>
        <a:p>
          <a:pPr marL="0" marR="0" lvl="0" indent="0" algn="l" defTabSz="914400" eaLnBrk="1" fontAlgn="auto" latinLnBrk="0" hangingPunct="1">
            <a:lnSpc>
              <a:spcPct val="100000"/>
            </a:lnSpc>
            <a:spcBef>
              <a:spcPct val="0"/>
            </a:spcBef>
            <a:spcAft>
              <a:spcPts val="0"/>
            </a:spcAft>
            <a:buClrTx/>
            <a:buSzTx/>
            <a:buFontTx/>
            <a:buNone/>
            <a:tabLst/>
            <a:defRPr/>
          </a:pPr>
          <a:r>
            <a:rPr lang="en-US" sz="1000" b="0" kern="1200" dirty="0" smtClean="0">
              <a:solidFill>
                <a:schemeClr val="tx1"/>
              </a:solidFill>
            </a:rPr>
            <a:t>- Comments on Final Drafts</a:t>
          </a:r>
        </a:p>
        <a:p>
          <a:pPr lvl="0" algn="l" defTabSz="400050">
            <a:lnSpc>
              <a:spcPct val="100000"/>
            </a:lnSpc>
            <a:spcBef>
              <a:spcPct val="0"/>
            </a:spcBef>
            <a:spcAft>
              <a:spcPts val="0"/>
            </a:spcAft>
          </a:pPr>
          <a:endParaRPr lang="en-US" sz="1000" b="0" kern="1200" dirty="0" smtClean="0">
            <a:solidFill>
              <a:schemeClr val="tx1"/>
            </a:solidFill>
          </a:endParaRPr>
        </a:p>
      </dsp:txBody>
      <dsp:txXfrm>
        <a:off x="1938108" y="1208888"/>
        <a:ext cx="1310997" cy="2778607"/>
      </dsp:txXfrm>
    </dsp:sp>
    <dsp:sp modelId="{1D2F1EF8-B198-447D-AF8F-2052393DC388}">
      <dsp:nvSpPr>
        <dsp:cNvPr id="0" name=""/>
        <dsp:cNvSpPr/>
      </dsp:nvSpPr>
      <dsp:spPr>
        <a:xfrm>
          <a:off x="3509365" y="1170059"/>
          <a:ext cx="1685056" cy="2856265"/>
        </a:xfrm>
        <a:prstGeom prst="roundRect">
          <a:avLst/>
        </a:prstGeom>
        <a:solidFill>
          <a:schemeClr val="accent4">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00000"/>
            </a:lnSpc>
            <a:spcBef>
              <a:spcPct val="0"/>
            </a:spcBef>
            <a:spcAft>
              <a:spcPts val="0"/>
            </a:spcAft>
          </a:pPr>
          <a:r>
            <a:rPr lang="en-US" sz="1200" b="1" u="sng" kern="1200" dirty="0" smtClean="0">
              <a:solidFill>
                <a:schemeClr val="tx1"/>
              </a:solidFill>
            </a:rPr>
            <a:t>ADOPTION</a:t>
          </a:r>
        </a:p>
        <a:p>
          <a:pPr lvl="0" algn="ctr" defTabSz="533400">
            <a:lnSpc>
              <a:spcPct val="100000"/>
            </a:lnSpc>
            <a:spcBef>
              <a:spcPct val="0"/>
            </a:spcBef>
            <a:spcAft>
              <a:spcPts val="0"/>
            </a:spcAft>
          </a:pPr>
          <a:r>
            <a:rPr lang="en-US" sz="1000" b="0" kern="1200" dirty="0" smtClean="0">
              <a:solidFill>
                <a:schemeClr val="tx1"/>
              </a:solidFill>
            </a:rPr>
            <a:t>States have discretion to voluntarily adopt CCSS</a:t>
          </a:r>
        </a:p>
        <a:p>
          <a:pPr lvl="0" algn="ctr" defTabSz="533400">
            <a:lnSpc>
              <a:spcPct val="100000"/>
            </a:lnSpc>
            <a:spcBef>
              <a:spcPct val="0"/>
            </a:spcBef>
            <a:spcAft>
              <a:spcPts val="0"/>
            </a:spcAft>
          </a:pPr>
          <a:endParaRPr lang="en-US" sz="1000" b="0" kern="1200" dirty="0" smtClean="0">
            <a:solidFill>
              <a:schemeClr val="tx1"/>
            </a:solidFill>
          </a:endParaRPr>
        </a:p>
        <a:p>
          <a:pPr lvl="0" algn="ctr" defTabSz="533400">
            <a:lnSpc>
              <a:spcPct val="100000"/>
            </a:lnSpc>
            <a:spcBef>
              <a:spcPct val="0"/>
            </a:spcBef>
            <a:spcAft>
              <a:spcPts val="0"/>
            </a:spcAft>
          </a:pPr>
          <a:r>
            <a:rPr lang="en-US" sz="1000" b="1" kern="1200" dirty="0" smtClean="0">
              <a:solidFill>
                <a:schemeClr val="tx1"/>
              </a:solidFill>
            </a:rPr>
            <a:t>Finalized June 2010</a:t>
          </a:r>
        </a:p>
        <a:p>
          <a:pPr lvl="0" algn="ctr" defTabSz="533400">
            <a:lnSpc>
              <a:spcPct val="100000"/>
            </a:lnSpc>
            <a:spcBef>
              <a:spcPct val="0"/>
            </a:spcBef>
            <a:spcAft>
              <a:spcPts val="0"/>
            </a:spcAft>
          </a:pPr>
          <a:endParaRPr lang="en-US" sz="1000" b="1" kern="1200" dirty="0" smtClean="0">
            <a:solidFill>
              <a:schemeClr val="tx1"/>
            </a:solidFill>
          </a:endParaRPr>
        </a:p>
        <a:p>
          <a:pPr lvl="0" algn="ctr" defTabSz="533400">
            <a:lnSpc>
              <a:spcPct val="100000"/>
            </a:lnSpc>
            <a:spcBef>
              <a:spcPct val="0"/>
            </a:spcBef>
            <a:spcAft>
              <a:spcPts val="0"/>
            </a:spcAft>
          </a:pPr>
          <a:r>
            <a:rPr lang="en-US" sz="1000" b="1" kern="1200" dirty="0" smtClean="0">
              <a:solidFill>
                <a:schemeClr val="tx1"/>
              </a:solidFill>
            </a:rPr>
            <a:t>WA STATUS:</a:t>
          </a:r>
        </a:p>
        <a:p>
          <a:pPr lvl="0" algn="l" defTabSz="533400">
            <a:lnSpc>
              <a:spcPct val="100000"/>
            </a:lnSpc>
            <a:spcBef>
              <a:spcPct val="0"/>
            </a:spcBef>
            <a:spcAft>
              <a:spcPts val="0"/>
            </a:spcAft>
          </a:pPr>
          <a:r>
            <a:rPr lang="en-US" sz="1000" b="0" kern="1200" dirty="0" smtClean="0">
              <a:solidFill>
                <a:schemeClr val="tx1"/>
              </a:solidFill>
            </a:rPr>
            <a:t>- 2010 Provisional Adoption</a:t>
          </a:r>
        </a:p>
        <a:p>
          <a:pPr lvl="0" algn="l" defTabSz="533400">
            <a:lnSpc>
              <a:spcPct val="100000"/>
            </a:lnSpc>
            <a:spcBef>
              <a:spcPct val="0"/>
            </a:spcBef>
            <a:spcAft>
              <a:spcPts val="0"/>
            </a:spcAft>
          </a:pPr>
          <a:r>
            <a:rPr lang="en-US" sz="1000" b="0" kern="1200" dirty="0" smtClean="0">
              <a:solidFill>
                <a:schemeClr val="tx1"/>
              </a:solidFill>
            </a:rPr>
            <a:t>- Statewide Outreach &amp; Input.</a:t>
          </a:r>
        </a:p>
        <a:p>
          <a:pPr lvl="0" algn="l" defTabSz="533400">
            <a:lnSpc>
              <a:spcPct val="100000"/>
            </a:lnSpc>
            <a:spcBef>
              <a:spcPct val="0"/>
            </a:spcBef>
            <a:spcAft>
              <a:spcPts val="0"/>
            </a:spcAft>
          </a:pPr>
          <a:r>
            <a:rPr lang="en-US" sz="1000" b="0" kern="1200" dirty="0" smtClean="0">
              <a:solidFill>
                <a:schemeClr val="tx1"/>
              </a:solidFill>
            </a:rPr>
            <a:t>- June 2011 Bias and Sensitivity Review</a:t>
          </a:r>
        </a:p>
        <a:p>
          <a:pPr lvl="0" algn="l" defTabSz="533400">
            <a:lnSpc>
              <a:spcPct val="100000"/>
            </a:lnSpc>
            <a:spcBef>
              <a:spcPct val="0"/>
            </a:spcBef>
            <a:spcAft>
              <a:spcPts val="0"/>
            </a:spcAft>
          </a:pPr>
          <a:r>
            <a:rPr lang="en-US" sz="1000" b="0" kern="1200" dirty="0" smtClean="0">
              <a:solidFill>
                <a:schemeClr val="tx1"/>
              </a:solidFill>
            </a:rPr>
            <a:t>- July 2011 Formal Adoption</a:t>
          </a:r>
        </a:p>
        <a:p>
          <a:pPr lvl="0" algn="l" defTabSz="533400">
            <a:lnSpc>
              <a:spcPct val="100000"/>
            </a:lnSpc>
            <a:spcBef>
              <a:spcPct val="0"/>
            </a:spcBef>
            <a:spcAft>
              <a:spcPts val="0"/>
            </a:spcAft>
          </a:pPr>
          <a:endParaRPr lang="en-US" sz="900" b="1" kern="1200" dirty="0">
            <a:solidFill>
              <a:schemeClr val="tx1"/>
            </a:solidFill>
          </a:endParaRPr>
        </a:p>
      </dsp:txBody>
      <dsp:txXfrm>
        <a:off x="3591623" y="1252317"/>
        <a:ext cx="1520540" cy="2691749"/>
      </dsp:txXfrm>
    </dsp:sp>
    <dsp:sp modelId="{237FFA2C-C095-4402-BC15-FD884CBDAA5F}">
      <dsp:nvSpPr>
        <dsp:cNvPr id="0" name=""/>
        <dsp:cNvSpPr/>
      </dsp:nvSpPr>
      <dsp:spPr>
        <a:xfrm>
          <a:off x="5383758" y="1154013"/>
          <a:ext cx="1723107" cy="2888358"/>
        </a:xfrm>
        <a:prstGeom prst="roundRect">
          <a:avLst/>
        </a:prstGeom>
        <a:solidFill>
          <a:schemeClr val="accent4">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u="sng" kern="1200" dirty="0" smtClean="0">
              <a:solidFill>
                <a:schemeClr val="tx1"/>
              </a:solidFill>
            </a:rPr>
            <a:t>BUILD AWARENESS &amp; CAPACITY</a:t>
          </a:r>
        </a:p>
        <a:p>
          <a:pPr lvl="0" algn="ctr" defTabSz="533400">
            <a:lnSpc>
              <a:spcPct val="90000"/>
            </a:lnSpc>
            <a:spcBef>
              <a:spcPct val="0"/>
            </a:spcBef>
            <a:spcAft>
              <a:spcPct val="35000"/>
            </a:spcAft>
          </a:pPr>
          <a:r>
            <a:rPr lang="en-US" sz="1000" b="1" kern="1200" dirty="0" smtClean="0">
              <a:solidFill>
                <a:schemeClr val="tx1"/>
              </a:solidFill>
            </a:rPr>
            <a:t>State Collaboration and Sharing </a:t>
          </a:r>
        </a:p>
        <a:p>
          <a:pPr lvl="0" algn="ctr" defTabSz="533400">
            <a:lnSpc>
              <a:spcPct val="90000"/>
            </a:lnSpc>
            <a:spcBef>
              <a:spcPct val="0"/>
            </a:spcBef>
            <a:spcAft>
              <a:spcPct val="35000"/>
            </a:spcAft>
          </a:pPr>
          <a:endParaRPr lang="en-US" sz="1000" b="1" kern="1200" dirty="0" smtClean="0">
            <a:solidFill>
              <a:schemeClr val="tx1"/>
            </a:solidFill>
          </a:endParaRPr>
        </a:p>
        <a:p>
          <a:pPr lvl="0" algn="ctr" defTabSz="533400">
            <a:lnSpc>
              <a:spcPct val="90000"/>
            </a:lnSpc>
            <a:spcBef>
              <a:spcPct val="0"/>
            </a:spcBef>
            <a:spcAft>
              <a:spcPct val="35000"/>
            </a:spcAft>
          </a:pPr>
          <a:r>
            <a:rPr lang="en-US" sz="1000" b="1" kern="1200" dirty="0" smtClean="0">
              <a:solidFill>
                <a:schemeClr val="tx1"/>
              </a:solidFill>
            </a:rPr>
            <a:t>WA STATUS:</a:t>
          </a:r>
        </a:p>
        <a:p>
          <a:pPr lvl="0" algn="l" defTabSz="533400">
            <a:lnSpc>
              <a:spcPct val="90000"/>
            </a:lnSpc>
            <a:spcBef>
              <a:spcPct val="0"/>
            </a:spcBef>
            <a:spcAft>
              <a:spcPct val="35000"/>
            </a:spcAft>
          </a:pPr>
          <a:r>
            <a:rPr lang="en-US" sz="1000" b="1" kern="1200" dirty="0" smtClean="0">
              <a:solidFill>
                <a:schemeClr val="tx1"/>
              </a:solidFill>
            </a:rPr>
            <a:t>- </a:t>
          </a:r>
          <a:r>
            <a:rPr lang="en-US" sz="1000" b="0" kern="1200" dirty="0" smtClean="0">
              <a:solidFill>
                <a:schemeClr val="tx1"/>
              </a:solidFill>
            </a:rPr>
            <a:t>Phase-in support resources and structures starting in 2011-12 school year</a:t>
          </a:r>
        </a:p>
        <a:p>
          <a:pPr lvl="0" algn="l" defTabSz="533400">
            <a:lnSpc>
              <a:spcPct val="90000"/>
            </a:lnSpc>
            <a:spcBef>
              <a:spcPct val="0"/>
            </a:spcBef>
            <a:spcAft>
              <a:spcPct val="35000"/>
            </a:spcAft>
          </a:pPr>
          <a:endParaRPr lang="en-US" sz="1000" b="0" kern="1200" dirty="0" smtClean="0">
            <a:solidFill>
              <a:schemeClr val="tx1"/>
            </a:solidFill>
          </a:endParaRPr>
        </a:p>
        <a:p>
          <a:pPr lvl="0" algn="l" defTabSz="533400">
            <a:lnSpc>
              <a:spcPct val="90000"/>
            </a:lnSpc>
            <a:spcBef>
              <a:spcPct val="0"/>
            </a:spcBef>
            <a:spcAft>
              <a:spcPct val="35000"/>
            </a:spcAft>
          </a:pPr>
          <a:endParaRPr lang="en-US" sz="1000" b="0" kern="1200" dirty="0" smtClean="0">
            <a:solidFill>
              <a:schemeClr val="tx1"/>
            </a:solidFill>
          </a:endParaRPr>
        </a:p>
        <a:p>
          <a:pPr lvl="0" algn="l" defTabSz="533400">
            <a:lnSpc>
              <a:spcPct val="90000"/>
            </a:lnSpc>
            <a:spcBef>
              <a:spcPct val="0"/>
            </a:spcBef>
            <a:spcAft>
              <a:spcPct val="35000"/>
            </a:spcAft>
          </a:pPr>
          <a:endParaRPr lang="en-US" sz="1000" b="0" kern="1200" dirty="0" smtClean="0">
            <a:solidFill>
              <a:schemeClr val="tx1"/>
            </a:solidFill>
          </a:endParaRPr>
        </a:p>
        <a:p>
          <a:pPr lvl="0" algn="l" defTabSz="533400">
            <a:lnSpc>
              <a:spcPct val="90000"/>
            </a:lnSpc>
            <a:spcBef>
              <a:spcPct val="0"/>
            </a:spcBef>
            <a:spcAft>
              <a:spcPct val="35000"/>
            </a:spcAft>
          </a:pPr>
          <a:endParaRPr lang="en-US" sz="1000" b="0" kern="1200" dirty="0" smtClean="0">
            <a:solidFill>
              <a:schemeClr val="tx1"/>
            </a:solidFill>
          </a:endParaRPr>
        </a:p>
      </dsp:txBody>
      <dsp:txXfrm>
        <a:off x="5467873" y="1238128"/>
        <a:ext cx="1554877" cy="2720128"/>
      </dsp:txXfrm>
    </dsp:sp>
    <dsp:sp modelId="{0C4CBB22-DEEA-4BB8-8688-8B7A9E24855E}">
      <dsp:nvSpPr>
        <dsp:cNvPr id="0" name=""/>
        <dsp:cNvSpPr/>
      </dsp:nvSpPr>
      <dsp:spPr>
        <a:xfrm>
          <a:off x="7252169" y="1154844"/>
          <a:ext cx="1464247" cy="2759987"/>
        </a:xfrm>
        <a:prstGeom prst="roundRect">
          <a:avLst/>
        </a:prstGeom>
        <a:solidFill>
          <a:schemeClr val="accent4">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r>
            <a:rPr lang="en-US" sz="1200" b="1" u="sng" kern="1200" dirty="0" smtClean="0">
              <a:solidFill>
                <a:schemeClr val="tx1"/>
              </a:solidFill>
            </a:rPr>
            <a:t>TRANSITION &amp; APPLICATION</a:t>
          </a:r>
          <a:endParaRPr lang="en-US" sz="1200" b="1" u="sng" kern="1200" dirty="0">
            <a:solidFill>
              <a:schemeClr val="tx1"/>
            </a:solidFill>
          </a:endParaRPr>
        </a:p>
        <a:p>
          <a:pPr marL="57150" lvl="1" indent="-57150" algn="l" defTabSz="444500">
            <a:lnSpc>
              <a:spcPct val="90000"/>
            </a:lnSpc>
            <a:spcBef>
              <a:spcPct val="0"/>
            </a:spcBef>
            <a:spcAft>
              <a:spcPct val="15000"/>
            </a:spcAft>
            <a:buChar char="••"/>
          </a:pPr>
          <a:r>
            <a:rPr lang="en-US" sz="1000" b="0" kern="1200" dirty="0" smtClean="0">
              <a:solidFill>
                <a:schemeClr val="tx1"/>
              </a:solidFill>
            </a:rPr>
            <a:t>Aligned instructional materials and resources</a:t>
          </a:r>
          <a:endParaRPr lang="en-US" sz="1000" b="0" kern="1200" dirty="0">
            <a:solidFill>
              <a:schemeClr val="tx1"/>
            </a:solidFill>
          </a:endParaRPr>
        </a:p>
        <a:p>
          <a:pPr marL="57150" lvl="1" indent="-57150" algn="l" defTabSz="444500">
            <a:lnSpc>
              <a:spcPct val="90000"/>
            </a:lnSpc>
            <a:spcBef>
              <a:spcPct val="0"/>
            </a:spcBef>
            <a:spcAft>
              <a:spcPct val="15000"/>
            </a:spcAft>
            <a:buChar char="••"/>
          </a:pPr>
          <a:r>
            <a:rPr lang="en-US" sz="1000" b="0" kern="1200" dirty="0" smtClean="0">
              <a:solidFill>
                <a:schemeClr val="tx1"/>
              </a:solidFill>
            </a:rPr>
            <a:t>Aligned Assessment Systems</a:t>
          </a:r>
          <a:endParaRPr lang="en-US" sz="1000" b="0" kern="1200" dirty="0">
            <a:solidFill>
              <a:schemeClr val="tx1"/>
            </a:solidFill>
          </a:endParaRPr>
        </a:p>
        <a:p>
          <a:pPr marL="57150" lvl="1" indent="-57150" algn="l" defTabSz="444500">
            <a:lnSpc>
              <a:spcPct val="90000"/>
            </a:lnSpc>
            <a:spcBef>
              <a:spcPct val="0"/>
            </a:spcBef>
            <a:spcAft>
              <a:spcPct val="15000"/>
            </a:spcAft>
            <a:buChar char="••"/>
          </a:pPr>
          <a:endParaRPr lang="en-US" sz="1000" b="0" kern="1200" dirty="0">
            <a:solidFill>
              <a:schemeClr val="tx1"/>
            </a:solidFill>
          </a:endParaRPr>
        </a:p>
        <a:p>
          <a:pPr marL="57150" lvl="1" indent="-57150" algn="l" defTabSz="444500">
            <a:lnSpc>
              <a:spcPct val="90000"/>
            </a:lnSpc>
            <a:spcBef>
              <a:spcPct val="0"/>
            </a:spcBef>
            <a:spcAft>
              <a:spcPct val="15000"/>
            </a:spcAft>
            <a:buChar char="••"/>
          </a:pPr>
          <a:r>
            <a:rPr lang="en-US" sz="1000" b="0" kern="1200" dirty="0" smtClean="0">
              <a:solidFill>
                <a:schemeClr val="tx1"/>
              </a:solidFill>
            </a:rPr>
            <a:t>Statewide assessment in 2014-15</a:t>
          </a:r>
          <a:endParaRPr lang="en-US" sz="1000" b="0" kern="1200" dirty="0">
            <a:solidFill>
              <a:schemeClr val="tx1"/>
            </a:solidFill>
          </a:endParaRPr>
        </a:p>
      </dsp:txBody>
      <dsp:txXfrm>
        <a:off x="7323648" y="1226323"/>
        <a:ext cx="1321289" cy="26170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422A96-61B4-4BDA-9911-B322D8FE8F38}">
      <dsp:nvSpPr>
        <dsp:cNvPr id="0" name=""/>
        <dsp:cNvSpPr/>
      </dsp:nvSpPr>
      <dsp:spPr>
        <a:xfrm>
          <a:off x="40" y="238248"/>
          <a:ext cx="3845569" cy="5618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b="1" kern="1200" dirty="0" smtClean="0"/>
            <a:t>Interim Assessment</a:t>
          </a:r>
          <a:endParaRPr lang="en-US" sz="2400" b="1" kern="1200" dirty="0"/>
        </a:p>
      </dsp:txBody>
      <dsp:txXfrm>
        <a:off x="40" y="238248"/>
        <a:ext cx="3845569" cy="561808"/>
      </dsp:txXfrm>
    </dsp:sp>
    <dsp:sp modelId="{3E698F3E-E88D-4280-A9F1-C339998213FF}">
      <dsp:nvSpPr>
        <dsp:cNvPr id="0" name=""/>
        <dsp:cNvSpPr/>
      </dsp:nvSpPr>
      <dsp:spPr>
        <a:xfrm>
          <a:off x="40" y="800057"/>
          <a:ext cx="3845569" cy="3952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Optional comprehensive and content-cluster assessment to help identify specific needs of each student</a:t>
          </a:r>
          <a:endParaRPr lang="en-US" sz="1600" b="0" kern="1200" dirty="0">
            <a:solidFill>
              <a:schemeClr val="tx2"/>
            </a:solidFill>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Accessible all year</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Provides clear examples of expected performance on Common Core standards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Includes a variety of question types: selected response, short constructed response, extended constructed response, technology enhanced, and performance tasks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Aligned to and reported on the same scale as the summative assessments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Fully accessible for instruction and professional development</a:t>
          </a:r>
          <a:endParaRPr lang="en-US" sz="1600" b="0" kern="1200" dirty="0">
            <a:solidFill>
              <a:schemeClr val="tx2"/>
            </a:solidFill>
            <a:latin typeface="Arial" pitchFamily="34" charset="0"/>
            <a:cs typeface="Arial" pitchFamily="34" charset="0"/>
          </a:endParaRPr>
        </a:p>
      </dsp:txBody>
      <dsp:txXfrm>
        <a:off x="40" y="800057"/>
        <a:ext cx="3845569" cy="3952800"/>
      </dsp:txXfrm>
    </dsp:sp>
    <dsp:sp modelId="{9BD4649F-9BB9-4F69-8B0C-CCA99A8C8CD9}">
      <dsp:nvSpPr>
        <dsp:cNvPr id="0" name=""/>
        <dsp:cNvSpPr/>
      </dsp:nvSpPr>
      <dsp:spPr>
        <a:xfrm>
          <a:off x="4383989" y="238248"/>
          <a:ext cx="3845569" cy="5618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b="1" kern="1200" dirty="0" smtClean="0"/>
            <a:t>Formative Assessment</a:t>
          </a:r>
          <a:endParaRPr lang="en-US" sz="2400" b="0" kern="1200" dirty="0">
            <a:solidFill>
              <a:schemeClr val="tx2"/>
            </a:solidFill>
            <a:latin typeface="Arial" pitchFamily="34" charset="0"/>
            <a:cs typeface="Arial" pitchFamily="34" charset="0"/>
          </a:endParaRPr>
        </a:p>
      </dsp:txBody>
      <dsp:txXfrm>
        <a:off x="4383989" y="238248"/>
        <a:ext cx="3845569" cy="561808"/>
      </dsp:txXfrm>
    </dsp:sp>
    <dsp:sp modelId="{B1E7D744-B25B-4C5C-BB2E-7BB1C5548C09}">
      <dsp:nvSpPr>
        <dsp:cNvPr id="0" name=""/>
        <dsp:cNvSpPr/>
      </dsp:nvSpPr>
      <dsp:spPr>
        <a:xfrm>
          <a:off x="4383989" y="800057"/>
          <a:ext cx="3845569" cy="3952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Not a test – a digital library of formative assessment tools &amp; professional development resources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Online, accessible to all teachers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Supports to tailor instruction to student needs based on information from the assessment system</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Developed with input from teams of approx. 100 educators from each Governing State</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Resources selected according to established quality criteria</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Social media features allow teachers to rate items and share their perspectives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Launching in September 2014</a:t>
          </a:r>
          <a:endParaRPr lang="en-US" sz="1600" kern="1200" dirty="0">
            <a:solidFill>
              <a:schemeClr val="tx2"/>
            </a:solidFill>
            <a:latin typeface="Arial" pitchFamily="34" charset="0"/>
            <a:cs typeface="Arial" pitchFamily="34" charset="0"/>
          </a:endParaRPr>
        </a:p>
      </dsp:txBody>
      <dsp:txXfrm>
        <a:off x="4383989" y="800057"/>
        <a:ext cx="3845569" cy="395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66F5BD-6948-4F15-87C7-0D04474DFB13}">
      <dsp:nvSpPr>
        <dsp:cNvPr id="0" name=""/>
        <dsp:cNvSpPr/>
      </dsp:nvSpPr>
      <dsp:spPr>
        <a:xfrm rot="16200000">
          <a:off x="-1162595" y="1162595"/>
          <a:ext cx="4937125" cy="2611933"/>
        </a:xfrm>
        <a:prstGeom prst="flowChartManualOperation">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en-US" sz="2000" b="1" kern="1200" dirty="0" smtClean="0"/>
            <a:t>National Advisory Panel (NAP)</a:t>
          </a:r>
          <a:endParaRPr lang="en-US" sz="2000" b="1" kern="1200" dirty="0"/>
        </a:p>
        <a:p>
          <a:pPr marL="57150" lvl="1" indent="-57150" algn="l" defTabSz="488950">
            <a:lnSpc>
              <a:spcPct val="90000"/>
            </a:lnSpc>
            <a:spcBef>
              <a:spcPct val="0"/>
            </a:spcBef>
            <a:spcAft>
              <a:spcPct val="15000"/>
            </a:spcAft>
            <a:buChar char="••"/>
          </a:pPr>
          <a:endParaRPr lang="en-US" sz="1100" kern="1200" dirty="0"/>
        </a:p>
        <a:p>
          <a:pPr marL="171450" lvl="1" indent="-171450" algn="l" defTabSz="711200">
            <a:lnSpc>
              <a:spcPct val="90000"/>
            </a:lnSpc>
            <a:spcBef>
              <a:spcPct val="0"/>
            </a:spcBef>
            <a:spcAft>
              <a:spcPct val="15000"/>
            </a:spcAft>
            <a:buChar char="••"/>
          </a:pPr>
          <a:r>
            <a:rPr lang="en-US" sz="1600" b="1" kern="1200" dirty="0" smtClean="0"/>
            <a:t>11-20 experts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Began early 2013</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Provides policies and criteria for resources</a:t>
          </a:r>
          <a:endParaRPr lang="en-US" sz="1600" b="1" kern="1200" dirty="0"/>
        </a:p>
      </dsp:txBody>
      <dsp:txXfrm rot="5400000">
        <a:off x="1" y="987424"/>
        <a:ext cx="2611933" cy="2962275"/>
      </dsp:txXfrm>
    </dsp:sp>
    <dsp:sp modelId="{B775ECA1-32AD-45B1-A03A-5C832B10DFE9}">
      <dsp:nvSpPr>
        <dsp:cNvPr id="0" name=""/>
        <dsp:cNvSpPr/>
      </dsp:nvSpPr>
      <dsp:spPr>
        <a:xfrm rot="16200000">
          <a:off x="1646237" y="1162595"/>
          <a:ext cx="4937125" cy="2611933"/>
        </a:xfrm>
        <a:prstGeom prst="flowChartManualOperation">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en-US" sz="2000" b="1" kern="1200" dirty="0" smtClean="0"/>
            <a:t>State Leadership Team (SLT)</a:t>
          </a:r>
          <a:endParaRPr lang="en-US" sz="2000" b="1" kern="1200" dirty="0"/>
        </a:p>
        <a:p>
          <a:pPr marL="171450" lvl="1" indent="-171450" algn="l" defTabSz="711200">
            <a:lnSpc>
              <a:spcPct val="90000"/>
            </a:lnSpc>
            <a:spcBef>
              <a:spcPct val="0"/>
            </a:spcBef>
            <a:spcAft>
              <a:spcPct val="15000"/>
            </a:spcAft>
            <a:buChar char="••"/>
          </a:pPr>
          <a:r>
            <a:rPr lang="en-US" sz="1600" b="1" kern="1200" dirty="0" smtClean="0"/>
            <a:t>5- 8  members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Recruiting ends May 14</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Provides training for  State Network of Educators</a:t>
          </a:r>
          <a:endParaRPr lang="en-US" sz="1600" b="1" kern="1200" dirty="0"/>
        </a:p>
      </dsp:txBody>
      <dsp:txXfrm rot="5400000">
        <a:off x="2808833" y="987424"/>
        <a:ext cx="2611933" cy="2962275"/>
      </dsp:txXfrm>
    </dsp:sp>
    <dsp:sp modelId="{43A82EF6-86B6-4EEE-B80F-F6F3D49ECBF2}">
      <dsp:nvSpPr>
        <dsp:cNvPr id="0" name=""/>
        <dsp:cNvSpPr/>
      </dsp:nvSpPr>
      <dsp:spPr>
        <a:xfrm rot="16200000">
          <a:off x="4454066" y="1162595"/>
          <a:ext cx="4937125" cy="2611933"/>
        </a:xfrm>
        <a:prstGeom prst="flowChartManualOperati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en-US" sz="2000" b="1" kern="1200" dirty="0" smtClean="0"/>
            <a:t>State Network of Educators (SNE</a:t>
          </a:r>
          <a:r>
            <a:rPr lang="en-US" sz="1600" kern="1200" dirty="0" smtClean="0"/>
            <a:t>)</a:t>
          </a:r>
          <a:endParaRPr lang="en-US" sz="1600" kern="1200" dirty="0"/>
        </a:p>
        <a:p>
          <a:pPr marL="171450" lvl="1" indent="-171450" algn="l" defTabSz="711200">
            <a:lnSpc>
              <a:spcPct val="90000"/>
            </a:lnSpc>
            <a:spcBef>
              <a:spcPct val="0"/>
            </a:spcBef>
            <a:spcAft>
              <a:spcPct val="15000"/>
            </a:spcAft>
            <a:buChar char="••"/>
          </a:pPr>
          <a:r>
            <a:rPr lang="en-US" sz="1600" b="1" kern="1200" dirty="0" smtClean="0"/>
            <a:t>70 to 100 members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Representation from LEAs, AEAs, content leaders, ELL, IHE</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Applications due June 3 (online)</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Provides reviews, feedback </a:t>
          </a:r>
          <a:endParaRPr lang="en-US" sz="1600" b="1" kern="1200" dirty="0"/>
        </a:p>
      </dsp:txBody>
      <dsp:txXfrm rot="5400000">
        <a:off x="5616662" y="987424"/>
        <a:ext cx="2611933" cy="29622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7FF1A0-4313-466E-8CA2-BEF56A4E13A2}">
      <dsp:nvSpPr>
        <dsp:cNvPr id="0" name=""/>
        <dsp:cNvSpPr/>
      </dsp:nvSpPr>
      <dsp:spPr>
        <a:xfrm>
          <a:off x="40" y="183244"/>
          <a:ext cx="3845569" cy="604800"/>
        </a:xfrm>
        <a:prstGeom prst="rect">
          <a:avLst/>
        </a:prstGeom>
        <a:solidFill>
          <a:srgbClr val="63666A"/>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b="1" kern="1200" dirty="0" smtClean="0"/>
            <a:t>Benefits</a:t>
          </a:r>
          <a:endParaRPr lang="en-US" sz="2400" b="1" kern="1200" dirty="0"/>
        </a:p>
      </dsp:txBody>
      <dsp:txXfrm>
        <a:off x="40" y="183244"/>
        <a:ext cx="3845569" cy="604800"/>
      </dsp:txXfrm>
    </dsp:sp>
    <dsp:sp modelId="{8FC0A11F-816A-45AC-89EE-9DDC4FA8D847}">
      <dsp:nvSpPr>
        <dsp:cNvPr id="0" name=""/>
        <dsp:cNvSpPr/>
      </dsp:nvSpPr>
      <dsp:spPr>
        <a:xfrm>
          <a:off x="40" y="788045"/>
          <a:ext cx="3845569" cy="3573990"/>
        </a:xfrm>
        <a:prstGeom prst="rect">
          <a:avLst/>
        </a:prstGeom>
        <a:solidFill>
          <a:srgbClr val="CBE5F4">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solidFill>
                <a:srgbClr val="33363A"/>
              </a:solidFill>
              <a:latin typeface="Arial" pitchFamily="34" charset="0"/>
              <a:cs typeface="Arial" pitchFamily="34" charset="0"/>
            </a:rPr>
            <a:t>Far more sophisticated and comprehensive measure of student knowledge and skills than most existing K-12 accountability or college placement exams.</a:t>
          </a:r>
          <a:endParaRPr lang="en-US" sz="2100" kern="1200" dirty="0">
            <a:solidFill>
              <a:srgbClr val="33363A"/>
            </a:solidFill>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smtClean="0">
              <a:solidFill>
                <a:srgbClr val="33363A"/>
              </a:solidFill>
              <a:latin typeface="Arial" pitchFamily="34" charset="0"/>
              <a:cs typeface="Arial" pitchFamily="34" charset="0"/>
            </a:rPr>
            <a:t>Linked to known, high-quality content standards (Common Core).</a:t>
          </a:r>
          <a:endParaRPr lang="en-US" sz="2100" kern="1200" dirty="0">
            <a:solidFill>
              <a:srgbClr val="33363A"/>
            </a:solidFill>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smtClean="0">
              <a:solidFill>
                <a:srgbClr val="33363A"/>
              </a:solidFill>
              <a:latin typeface="Arial" pitchFamily="34" charset="0"/>
              <a:cs typeface="Arial" pitchFamily="34" charset="0"/>
            </a:rPr>
            <a:t>Early warning for students not yet college ready.</a:t>
          </a:r>
          <a:endParaRPr lang="en-US" sz="2100" kern="1200" dirty="0">
            <a:solidFill>
              <a:srgbClr val="33363A"/>
            </a:solidFill>
            <a:latin typeface="Arial" pitchFamily="34" charset="0"/>
            <a:cs typeface="Arial" pitchFamily="34" charset="0"/>
          </a:endParaRPr>
        </a:p>
      </dsp:txBody>
      <dsp:txXfrm>
        <a:off x="40" y="788045"/>
        <a:ext cx="3845569" cy="3573990"/>
      </dsp:txXfrm>
    </dsp:sp>
    <dsp:sp modelId="{219A1D17-2FD3-4F58-808A-244E8BF7C7BE}">
      <dsp:nvSpPr>
        <dsp:cNvPr id="0" name=""/>
        <dsp:cNvSpPr/>
      </dsp:nvSpPr>
      <dsp:spPr>
        <a:xfrm>
          <a:off x="4383989" y="183244"/>
          <a:ext cx="3845569" cy="604800"/>
        </a:xfrm>
        <a:prstGeom prst="rect">
          <a:avLst/>
        </a:prstGeom>
        <a:solidFill>
          <a:srgbClr val="63666A"/>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b="1" kern="1200" dirty="0" smtClean="0"/>
            <a:t>Limitations</a:t>
          </a:r>
          <a:endParaRPr lang="en-US" sz="2400" b="1" kern="1200" dirty="0"/>
        </a:p>
      </dsp:txBody>
      <dsp:txXfrm>
        <a:off x="4383989" y="183244"/>
        <a:ext cx="3845569" cy="604800"/>
      </dsp:txXfrm>
    </dsp:sp>
    <dsp:sp modelId="{AB85FF27-0822-4AD0-B324-1C96ABD37D01}">
      <dsp:nvSpPr>
        <dsp:cNvPr id="0" name=""/>
        <dsp:cNvSpPr/>
      </dsp:nvSpPr>
      <dsp:spPr>
        <a:xfrm>
          <a:off x="4383989" y="788045"/>
          <a:ext cx="3845569" cy="3573990"/>
        </a:xfrm>
        <a:prstGeom prst="rect">
          <a:avLst/>
        </a:prstGeom>
        <a:solidFill>
          <a:srgbClr val="CBE5F4">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solidFill>
                <a:srgbClr val="33363A"/>
              </a:solidFill>
              <a:latin typeface="Arial" pitchFamily="34" charset="0"/>
              <a:cs typeface="Arial" pitchFamily="34" charset="0"/>
            </a:rPr>
            <a:t>Summative exams are not diagnostic in nature.</a:t>
          </a:r>
          <a:endParaRPr lang="en-US" sz="2100" kern="1200" dirty="0">
            <a:solidFill>
              <a:srgbClr val="33363A"/>
            </a:solidFill>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smtClean="0">
              <a:solidFill>
                <a:srgbClr val="33363A"/>
              </a:solidFill>
              <a:latin typeface="Arial" pitchFamily="34" charset="0"/>
              <a:cs typeface="Arial" pitchFamily="34" charset="0"/>
            </a:rPr>
            <a:t>Will not measure readiness for advanced mathematics (e.g. Calculus) requiring 12</a:t>
          </a:r>
          <a:r>
            <a:rPr lang="en-US" sz="2100" kern="1200" baseline="30000" dirty="0" smtClean="0">
              <a:solidFill>
                <a:srgbClr val="33363A"/>
              </a:solidFill>
              <a:latin typeface="Arial" pitchFamily="34" charset="0"/>
              <a:cs typeface="Arial" pitchFamily="34" charset="0"/>
            </a:rPr>
            <a:t>th</a:t>
          </a:r>
          <a:r>
            <a:rPr lang="en-US" sz="2100" kern="1200" dirty="0" smtClean="0">
              <a:solidFill>
                <a:srgbClr val="33363A"/>
              </a:solidFill>
              <a:latin typeface="Arial" pitchFamily="34" charset="0"/>
              <a:cs typeface="Arial" pitchFamily="34" charset="0"/>
            </a:rPr>
            <a:t> grade instruction.</a:t>
          </a:r>
          <a:endParaRPr lang="en-US" sz="2100" kern="1200" dirty="0">
            <a:solidFill>
              <a:srgbClr val="33363A"/>
            </a:solidFill>
            <a:latin typeface="Arial" pitchFamily="34" charset="0"/>
            <a:cs typeface="Arial" pitchFamily="34" charset="0"/>
          </a:endParaRPr>
        </a:p>
      </dsp:txBody>
      <dsp:txXfrm>
        <a:off x="4383989" y="788045"/>
        <a:ext cx="3845569" cy="35739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9123D-6DFD-48E3-8131-D9BD06DB1EEF}">
      <dsp:nvSpPr>
        <dsp:cNvPr id="0" name=""/>
        <dsp:cNvSpPr/>
      </dsp:nvSpPr>
      <dsp:spPr>
        <a:xfrm>
          <a:off x="0" y="11615"/>
          <a:ext cx="4032131" cy="547200"/>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Computer Adaptive Test</a:t>
          </a:r>
          <a:endParaRPr lang="en-US" sz="2200" b="1" kern="1200" dirty="0">
            <a:latin typeface="Arial" pitchFamily="34" charset="0"/>
            <a:cs typeface="Arial" pitchFamily="34" charset="0"/>
          </a:endParaRPr>
        </a:p>
      </dsp:txBody>
      <dsp:txXfrm>
        <a:off x="0" y="11615"/>
        <a:ext cx="4032131" cy="547200"/>
      </dsp:txXfrm>
    </dsp:sp>
    <dsp:sp modelId="{A5B6CFE0-60A8-4D2E-977C-F880017C84A5}">
      <dsp:nvSpPr>
        <dsp:cNvPr id="0" name=""/>
        <dsp:cNvSpPr/>
      </dsp:nvSpPr>
      <dsp:spPr>
        <a:xfrm>
          <a:off x="42" y="548402"/>
          <a:ext cx="4032131" cy="3963779"/>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0678" tIns="90678" rIns="120904" bIns="136017" numCol="1" spcCol="1270" anchor="t" anchorCtr="0">
          <a:noAutofit/>
        </a:bodyPr>
        <a:lstStyle/>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Assesses the full range of Common Core in English language arts/literacy and mathematics for students in grades 3-8 and 11 (interim assessments can be used in grades 9 and 10)</a:t>
          </a:r>
          <a:endParaRPr lang="en-US" sz="1900" kern="1200" dirty="0">
            <a:solidFill>
              <a:schemeClr val="tx2"/>
            </a:solidFill>
            <a:latin typeface="+mn-lt"/>
            <a:cs typeface="Arial" pitchFamily="34" charset="0"/>
          </a:endParaRPr>
        </a:p>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Measures current student achievement and growth across time, showing progress toward college and career readiness</a:t>
          </a:r>
          <a:endParaRPr lang="en-US" sz="1700" kern="1200" dirty="0">
            <a:solidFill>
              <a:schemeClr val="tx2"/>
            </a:solidFill>
            <a:latin typeface="Arial" pitchFamily="34" charset="0"/>
            <a:cs typeface="Arial" pitchFamily="34" charset="0"/>
          </a:endParaRPr>
        </a:p>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Includes a variety of question types: selected response, short constructed response, extended construction response, technology enhanced</a:t>
          </a:r>
          <a:endParaRPr lang="en-US" sz="1700" kern="1200" dirty="0">
            <a:solidFill>
              <a:schemeClr val="tx2"/>
            </a:solidFill>
            <a:latin typeface="Arial" pitchFamily="34" charset="0"/>
            <a:cs typeface="Arial" pitchFamily="34" charset="0"/>
          </a:endParaRPr>
        </a:p>
      </dsp:txBody>
      <dsp:txXfrm>
        <a:off x="42" y="548402"/>
        <a:ext cx="4032131" cy="3963779"/>
      </dsp:txXfrm>
    </dsp:sp>
    <dsp:sp modelId="{3C1E0C30-CE1E-48B5-A4FB-2815E939AC11}">
      <dsp:nvSpPr>
        <dsp:cNvPr id="0" name=""/>
        <dsp:cNvSpPr/>
      </dsp:nvSpPr>
      <dsp:spPr>
        <a:xfrm>
          <a:off x="4596672" y="1202"/>
          <a:ext cx="4032131" cy="547200"/>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Performance Tasks</a:t>
          </a:r>
          <a:endParaRPr lang="en-US" sz="2200" b="1" kern="1200" dirty="0">
            <a:latin typeface="Arial" pitchFamily="34" charset="0"/>
            <a:cs typeface="Arial" pitchFamily="34" charset="0"/>
          </a:endParaRPr>
        </a:p>
      </dsp:txBody>
      <dsp:txXfrm>
        <a:off x="4596672" y="1202"/>
        <a:ext cx="4032131" cy="547200"/>
      </dsp:txXfrm>
    </dsp:sp>
    <dsp:sp modelId="{186ADF2A-9AE8-423D-878F-22CA5FF4DABE}">
      <dsp:nvSpPr>
        <dsp:cNvPr id="0" name=""/>
        <dsp:cNvSpPr/>
      </dsp:nvSpPr>
      <dsp:spPr>
        <a:xfrm>
          <a:off x="4596672" y="548402"/>
          <a:ext cx="4032131" cy="3963779"/>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US" sz="1700" kern="1200" dirty="0" smtClean="0">
              <a:solidFill>
                <a:schemeClr val="tx2"/>
              </a:solidFill>
              <a:latin typeface="Arial" pitchFamily="34" charset="0"/>
              <a:cs typeface="Arial" pitchFamily="34" charset="0"/>
            </a:rPr>
            <a:t>Extended projects demonstrate real-world writing and analytical skills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May include online research, group projects, presentations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Require 1 to 2 class periods to complete</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Included in both English language arts/literacy and mathematics assessments </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Applicable in all grades being assessed</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Evaluated by teachers using consistent scoring rubrics</a:t>
          </a:r>
          <a:endParaRPr lang="en-US" sz="1700" kern="1200" dirty="0">
            <a:latin typeface="Arial" pitchFamily="34" charset="0"/>
            <a:cs typeface="Arial" pitchFamily="34" charset="0"/>
          </a:endParaRPr>
        </a:p>
      </dsp:txBody>
      <dsp:txXfrm>
        <a:off x="4596672" y="548402"/>
        <a:ext cx="4032131" cy="39637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A672F-F943-4B9C-A850-B81EEA067824}">
      <dsp:nvSpPr>
        <dsp:cNvPr id="0" name=""/>
        <dsp:cNvSpPr/>
      </dsp:nvSpPr>
      <dsp:spPr>
        <a:xfrm>
          <a:off x="0" y="379900"/>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Teacher and School Leader Preparation and Professional Development</a:t>
          </a:r>
          <a:endParaRPr lang="en-US" sz="2000" kern="1200" dirty="0">
            <a:latin typeface="Arial" pitchFamily="34" charset="0"/>
            <a:cs typeface="Arial" pitchFamily="34" charset="0"/>
          </a:endParaRPr>
        </a:p>
      </dsp:txBody>
      <dsp:txXfrm>
        <a:off x="0" y="379900"/>
        <a:ext cx="2571749" cy="1543050"/>
      </dsp:txXfrm>
    </dsp:sp>
    <dsp:sp modelId="{3C635C37-81F0-425F-888C-C6FC35BFC5D6}">
      <dsp:nvSpPr>
        <dsp:cNvPr id="0" name=""/>
        <dsp:cNvSpPr/>
      </dsp:nvSpPr>
      <dsp:spPr>
        <a:xfrm>
          <a:off x="2828925" y="379900"/>
          <a:ext cx="2571749" cy="1543050"/>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Clear Expectations (Assessments, Course Requirements)</a:t>
          </a:r>
          <a:endParaRPr lang="en-US" sz="2000" kern="1200" dirty="0">
            <a:latin typeface="Arial" pitchFamily="34" charset="0"/>
            <a:cs typeface="Arial" pitchFamily="34" charset="0"/>
          </a:endParaRPr>
        </a:p>
      </dsp:txBody>
      <dsp:txXfrm>
        <a:off x="2828925" y="379900"/>
        <a:ext cx="2571749" cy="1543050"/>
      </dsp:txXfrm>
    </dsp:sp>
    <dsp:sp modelId="{94C2D7E6-7BDE-4B90-BF73-6B2EFB856D7C}">
      <dsp:nvSpPr>
        <dsp:cNvPr id="0" name=""/>
        <dsp:cNvSpPr/>
      </dsp:nvSpPr>
      <dsp:spPr>
        <a:xfrm>
          <a:off x="5657849" y="379900"/>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Aligned Curricula (adult, developmental, and general education)</a:t>
          </a:r>
          <a:endParaRPr lang="en-US" sz="2000" kern="1200" dirty="0">
            <a:latin typeface="Arial" pitchFamily="34" charset="0"/>
            <a:cs typeface="Arial" pitchFamily="34" charset="0"/>
          </a:endParaRPr>
        </a:p>
      </dsp:txBody>
      <dsp:txXfrm>
        <a:off x="5657849" y="379900"/>
        <a:ext cx="2571749" cy="1543050"/>
      </dsp:txXfrm>
    </dsp:sp>
    <dsp:sp modelId="{58AF6D97-62D3-4B9D-87AB-A34482D33783}">
      <dsp:nvSpPr>
        <dsp:cNvPr id="0" name=""/>
        <dsp:cNvSpPr/>
      </dsp:nvSpPr>
      <dsp:spPr>
        <a:xfrm>
          <a:off x="1414462" y="2180125"/>
          <a:ext cx="2571749" cy="1543050"/>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High School Interventions (early college, dual enrollment, etc.)</a:t>
          </a:r>
          <a:endParaRPr lang="en-US" sz="2000" kern="1200" dirty="0">
            <a:latin typeface="Arial" pitchFamily="34" charset="0"/>
            <a:cs typeface="Arial" pitchFamily="34" charset="0"/>
          </a:endParaRPr>
        </a:p>
      </dsp:txBody>
      <dsp:txXfrm>
        <a:off x="1414462" y="2180125"/>
        <a:ext cx="2571749" cy="1543050"/>
      </dsp:txXfrm>
    </dsp:sp>
    <dsp:sp modelId="{C0790DB1-CCDA-44F2-8651-E906A9ADB381}">
      <dsp:nvSpPr>
        <dsp:cNvPr id="0" name=""/>
        <dsp:cNvSpPr/>
      </dsp:nvSpPr>
      <dsp:spPr>
        <a:xfrm>
          <a:off x="4243387" y="2180125"/>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New K-12 Curricular Materials</a:t>
          </a:r>
          <a:endParaRPr lang="en-US" sz="2000" kern="1200" dirty="0">
            <a:latin typeface="Arial" pitchFamily="34" charset="0"/>
            <a:cs typeface="Arial" pitchFamily="34" charset="0"/>
          </a:endParaRPr>
        </a:p>
      </dsp:txBody>
      <dsp:txXfrm>
        <a:off x="4243387" y="2180125"/>
        <a:ext cx="2571749" cy="15430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D3FC7-0426-4301-B50C-5AEE9A220757}">
      <dsp:nvSpPr>
        <dsp:cNvPr id="0" name=""/>
        <dsp:cNvSpPr/>
      </dsp:nvSpPr>
      <dsp:spPr>
        <a:xfrm rot="5400000">
          <a:off x="4828215" y="-2610644"/>
          <a:ext cx="851118" cy="628961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Not Yet Content-Ready - Substantial Support Needed</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K-12 &amp; higher education may offer interventions</a:t>
          </a:r>
          <a:endParaRPr lang="en-US" sz="1800" kern="1200" dirty="0">
            <a:solidFill>
              <a:schemeClr val="tx2"/>
            </a:solidFill>
          </a:endParaRPr>
        </a:p>
      </dsp:txBody>
      <dsp:txXfrm rot="-5400000">
        <a:off x="2108969" y="150150"/>
        <a:ext cx="6248062" cy="768022"/>
      </dsp:txXfrm>
    </dsp:sp>
    <dsp:sp modelId="{D35065F3-6C28-483B-A672-5C5616D37FEF}">
      <dsp:nvSpPr>
        <dsp:cNvPr id="0" name=""/>
        <dsp:cNvSpPr/>
      </dsp:nvSpPr>
      <dsp:spPr>
        <a:xfrm>
          <a:off x="522" y="2211"/>
          <a:ext cx="2108446"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1</a:t>
          </a:r>
          <a:endParaRPr lang="en-US" sz="4000" kern="1200" dirty="0"/>
        </a:p>
      </dsp:txBody>
      <dsp:txXfrm>
        <a:off x="52457" y="54146"/>
        <a:ext cx="2004576" cy="960027"/>
      </dsp:txXfrm>
    </dsp:sp>
    <dsp:sp modelId="{DDAEF137-DCBA-4FFC-8D9A-7F6BCDA17C9F}">
      <dsp:nvSpPr>
        <dsp:cNvPr id="0" name=""/>
        <dsp:cNvSpPr/>
      </dsp:nvSpPr>
      <dsp:spPr>
        <a:xfrm rot="5400000">
          <a:off x="4803591" y="-1556679"/>
          <a:ext cx="851118" cy="634209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Not Yet Content-Ready – Support Needed</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Transition courses or other supports for Grade 12,  retesting option for states</a:t>
          </a:r>
          <a:endParaRPr lang="en-US" sz="1800" kern="1200" dirty="0">
            <a:solidFill>
              <a:schemeClr val="tx2"/>
            </a:solidFill>
          </a:endParaRPr>
        </a:p>
      </dsp:txBody>
      <dsp:txXfrm rot="-5400000">
        <a:off x="2058105" y="1230355"/>
        <a:ext cx="6300543" cy="768022"/>
      </dsp:txXfrm>
    </dsp:sp>
    <dsp:sp modelId="{964E23FD-5977-48D3-BDF9-4D2D8FC90CB7}">
      <dsp:nvSpPr>
        <dsp:cNvPr id="0" name=""/>
        <dsp:cNvSpPr/>
      </dsp:nvSpPr>
      <dsp:spPr>
        <a:xfrm>
          <a:off x="522" y="1119304"/>
          <a:ext cx="2056116"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2</a:t>
          </a:r>
          <a:endParaRPr lang="en-US" sz="4000" kern="1200" dirty="0"/>
        </a:p>
      </dsp:txBody>
      <dsp:txXfrm>
        <a:off x="52457" y="1171239"/>
        <a:ext cx="1952246" cy="960027"/>
      </dsp:txXfrm>
    </dsp:sp>
    <dsp:sp modelId="{29D0DFCE-F501-4E37-B29F-4B592454FE21}">
      <dsp:nvSpPr>
        <dsp:cNvPr id="0" name=""/>
        <dsp:cNvSpPr/>
      </dsp:nvSpPr>
      <dsp:spPr>
        <a:xfrm rot="5400000">
          <a:off x="4822228" y="-383540"/>
          <a:ext cx="851118" cy="630377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Conditionally Content-Ready/Exempt from Developmental </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In each state, K-12 and higher ed must jointly develop Grade 12 requirements for students to earn exemption</a:t>
          </a:r>
          <a:endParaRPr lang="en-US" sz="1800" kern="1200" dirty="0">
            <a:solidFill>
              <a:schemeClr val="tx2"/>
            </a:solidFill>
          </a:endParaRPr>
        </a:p>
      </dsp:txBody>
      <dsp:txXfrm rot="-5400000">
        <a:off x="2095901" y="2384335"/>
        <a:ext cx="6262225" cy="768022"/>
      </dsp:txXfrm>
    </dsp:sp>
    <dsp:sp modelId="{AC425A16-1ECC-4A6A-B0F8-A757011C5071}">
      <dsp:nvSpPr>
        <dsp:cNvPr id="0" name=""/>
        <dsp:cNvSpPr/>
      </dsp:nvSpPr>
      <dsp:spPr>
        <a:xfrm>
          <a:off x="522" y="2236397"/>
          <a:ext cx="2095377"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3</a:t>
          </a:r>
          <a:endParaRPr lang="en-US" sz="4000" kern="1200" dirty="0"/>
        </a:p>
      </dsp:txBody>
      <dsp:txXfrm>
        <a:off x="52457" y="2288332"/>
        <a:ext cx="1991507" cy="960027"/>
      </dsp:txXfrm>
    </dsp:sp>
    <dsp:sp modelId="{BFA25E8B-1744-4FFE-8AA3-B8A3950FC8FC}">
      <dsp:nvSpPr>
        <dsp:cNvPr id="0" name=""/>
        <dsp:cNvSpPr/>
      </dsp:nvSpPr>
      <dsp:spPr>
        <a:xfrm rot="5400000">
          <a:off x="4865999" y="776800"/>
          <a:ext cx="851118" cy="62172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Content-Ready/Exempt from Developmental</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K-12 and higher education may jointly set Grade 12 requirements to retain exemption (optional for states)</a:t>
          </a:r>
          <a:endParaRPr lang="en-US" sz="1800" kern="1200" dirty="0">
            <a:solidFill>
              <a:schemeClr val="tx2"/>
            </a:solidFill>
          </a:endParaRPr>
        </a:p>
      </dsp:txBody>
      <dsp:txXfrm rot="-5400000">
        <a:off x="2182920" y="3501427"/>
        <a:ext cx="6175728" cy="768022"/>
      </dsp:txXfrm>
    </dsp:sp>
    <dsp:sp modelId="{07828514-2D2A-4E73-8FF8-90B4170C3C24}">
      <dsp:nvSpPr>
        <dsp:cNvPr id="0" name=""/>
        <dsp:cNvSpPr/>
      </dsp:nvSpPr>
      <dsp:spPr>
        <a:xfrm>
          <a:off x="522" y="3353490"/>
          <a:ext cx="2181803"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4</a:t>
          </a:r>
          <a:endParaRPr lang="en-US" sz="4000" kern="1200" dirty="0"/>
        </a:p>
      </dsp:txBody>
      <dsp:txXfrm>
        <a:off x="52457" y="3405425"/>
        <a:ext cx="2077933" cy="9600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2AEF72-E7A9-4C3A-9399-70D738D86917}">
      <dsp:nvSpPr>
        <dsp:cNvPr id="0" name=""/>
        <dsp:cNvSpPr/>
      </dsp:nvSpPr>
      <dsp:spPr>
        <a:xfrm>
          <a:off x="0" y="352424"/>
          <a:ext cx="8382000" cy="523875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44D899-ED93-4637-8471-25525DA0012C}">
      <dsp:nvSpPr>
        <dsp:cNvPr id="0" name=""/>
        <dsp:cNvSpPr/>
      </dsp:nvSpPr>
      <dsp:spPr>
        <a:xfrm>
          <a:off x="1195698" y="3711209"/>
          <a:ext cx="396239" cy="38195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EB4EB5-B01B-4C3F-8B25-2D9C853A7213}">
      <dsp:nvSpPr>
        <dsp:cNvPr id="0" name=""/>
        <dsp:cNvSpPr/>
      </dsp:nvSpPr>
      <dsp:spPr>
        <a:xfrm>
          <a:off x="914403" y="4191006"/>
          <a:ext cx="2009389" cy="122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478" tIns="0" rIns="0" bIns="0" numCol="1" spcCol="1270" anchor="t" anchorCtr="0">
          <a:noAutofit/>
        </a:bodyPr>
        <a:lstStyle/>
        <a:p>
          <a:pPr lvl="0" algn="l" defTabSz="889000">
            <a:lnSpc>
              <a:spcPct val="90000"/>
            </a:lnSpc>
            <a:spcBef>
              <a:spcPct val="0"/>
            </a:spcBef>
            <a:spcAft>
              <a:spcPct val="35000"/>
            </a:spcAft>
          </a:pPr>
          <a:r>
            <a:rPr lang="en-US" sz="2000" b="1" kern="1200" dirty="0" smtClean="0"/>
            <a:t>System policy work group (Fall 2013-Winter 2014)</a:t>
          </a:r>
          <a:endParaRPr lang="en-US" sz="2000" b="1" kern="1200" dirty="0"/>
        </a:p>
      </dsp:txBody>
      <dsp:txXfrm>
        <a:off x="914403" y="4191006"/>
        <a:ext cx="2009389" cy="1229200"/>
      </dsp:txXfrm>
    </dsp:sp>
    <dsp:sp modelId="{D87054A5-CA61-4BBA-84C9-637FF467965D}">
      <dsp:nvSpPr>
        <dsp:cNvPr id="0" name=""/>
        <dsp:cNvSpPr/>
      </dsp:nvSpPr>
      <dsp:spPr>
        <a:xfrm>
          <a:off x="2552698" y="2698625"/>
          <a:ext cx="393954" cy="39395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D4C389-F167-4471-A3C1-45B260708F79}">
      <dsp:nvSpPr>
        <dsp:cNvPr id="0" name=""/>
        <dsp:cNvSpPr/>
      </dsp:nvSpPr>
      <dsp:spPr>
        <a:xfrm>
          <a:off x="4760023" y="2362203"/>
          <a:ext cx="2011680" cy="11560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748" tIns="0" rIns="0" bIns="0" numCol="1" spcCol="1270" anchor="t" anchorCtr="0">
          <a:noAutofit/>
        </a:bodyPr>
        <a:lstStyle/>
        <a:p>
          <a:pPr lvl="0" algn="l" defTabSz="889000">
            <a:lnSpc>
              <a:spcPct val="90000"/>
            </a:lnSpc>
            <a:spcBef>
              <a:spcPct val="0"/>
            </a:spcBef>
            <a:spcAft>
              <a:spcPct val="35000"/>
            </a:spcAft>
          </a:pPr>
          <a:r>
            <a:rPr lang="en-US" sz="2000" b="1" kern="1200" dirty="0" smtClean="0"/>
            <a:t>Cross-sector summit gathering  (~Fall 2014)</a:t>
          </a:r>
          <a:endParaRPr lang="en-US" sz="2000" b="1" kern="1200" dirty="0"/>
        </a:p>
      </dsp:txBody>
      <dsp:txXfrm>
        <a:off x="4760023" y="2362203"/>
        <a:ext cx="2011680" cy="1156025"/>
      </dsp:txXfrm>
    </dsp:sp>
    <dsp:sp modelId="{D37B3B26-ECC9-4860-A534-21458121B97F}">
      <dsp:nvSpPr>
        <dsp:cNvPr id="0" name=""/>
        <dsp:cNvSpPr/>
      </dsp:nvSpPr>
      <dsp:spPr>
        <a:xfrm>
          <a:off x="6095998" y="1371601"/>
          <a:ext cx="544830" cy="54483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596AD6-B9A3-4861-88E0-972220D5FC71}">
      <dsp:nvSpPr>
        <dsp:cNvPr id="0" name=""/>
        <dsp:cNvSpPr/>
      </dsp:nvSpPr>
      <dsp:spPr>
        <a:xfrm>
          <a:off x="6370320" y="1694541"/>
          <a:ext cx="2011680" cy="364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694" tIns="0" rIns="0" bIns="0" numCol="1" spcCol="1270" anchor="t" anchorCtr="0">
          <a:noAutofit/>
        </a:bodyPr>
        <a:lstStyle/>
        <a:p>
          <a:pPr lvl="0" algn="l" defTabSz="889000">
            <a:lnSpc>
              <a:spcPct val="90000"/>
            </a:lnSpc>
            <a:spcBef>
              <a:spcPct val="0"/>
            </a:spcBef>
            <a:spcAft>
              <a:spcPct val="35000"/>
            </a:spcAft>
          </a:pPr>
          <a:r>
            <a:rPr lang="en-US" sz="2000" b="1" kern="1200" dirty="0" smtClean="0"/>
            <a:t>Confirm SB participation commitment (Fall 2014- January 2015)</a:t>
          </a:r>
          <a:endParaRPr lang="en-US" sz="2000" b="1" kern="1200" dirty="0"/>
        </a:p>
      </dsp:txBody>
      <dsp:txXfrm>
        <a:off x="6370320" y="1694541"/>
        <a:ext cx="2011680" cy="36409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60C2CBD3-3B1E-4FCF-8A69-C24AA3D349E0}" type="datetimeFigureOut">
              <a:rPr lang="en-US" smtClean="0"/>
              <a:t>8/6/13</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52528071-0556-440F-851F-2366FC7DDA00}" type="slidenum">
              <a:rPr lang="en-US" smtClean="0"/>
              <a:t>‹#›</a:t>
            </a:fld>
            <a:endParaRPr lang="en-US"/>
          </a:p>
        </p:txBody>
      </p:sp>
    </p:spTree>
    <p:extLst>
      <p:ext uri="{BB962C8B-B14F-4D97-AF65-F5344CB8AC3E}">
        <p14:creationId xmlns:p14="http://schemas.microsoft.com/office/powerpoint/2010/main" val="16564986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9CF472EF-1A88-4A48-ACF4-7D9F645572ED}" type="datetimeFigureOut">
              <a:rPr lang="en-US" smtClean="0"/>
              <a:pPr/>
              <a:t>8/6/13</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9C908DC6-76CC-4FA1-9A52-66A21BCC65C8}" type="slidenum">
              <a:rPr lang="en-US" smtClean="0"/>
              <a:pPr/>
              <a:t>‹#›</a:t>
            </a:fld>
            <a:endParaRPr lang="en-US"/>
          </a:p>
        </p:txBody>
      </p:sp>
    </p:spTree>
    <p:extLst>
      <p:ext uri="{BB962C8B-B14F-4D97-AF65-F5344CB8AC3E}">
        <p14:creationId xmlns:p14="http://schemas.microsoft.com/office/powerpoint/2010/main" val="629375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www.reading.org/general/Publications/blog/LRP/literacy-research-panel/2013/07/10/common-core-and-the-defenders-of-the-status-quo"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Planned today’s session as</a:t>
            </a:r>
            <a:r>
              <a:rPr lang="en-US" sz="1600" baseline="0" dirty="0" smtClean="0"/>
              <a:t> a conversation framed around a series of questions for you interspersed with me providing some information based on the work I’ve been doing in our Core to College project here in Washington</a:t>
            </a:r>
            <a:endParaRPr lang="en-US" sz="1600" dirty="0"/>
          </a:p>
        </p:txBody>
      </p:sp>
      <p:sp>
        <p:nvSpPr>
          <p:cNvPr id="4" name="Slide Number Placeholder 3"/>
          <p:cNvSpPr>
            <a:spLocks noGrp="1"/>
          </p:cNvSpPr>
          <p:nvPr>
            <p:ph type="sldNum" sz="quarter" idx="10"/>
          </p:nvPr>
        </p:nvSpPr>
        <p:spPr/>
        <p:txBody>
          <a:bodyPr/>
          <a:lstStyle/>
          <a:p>
            <a:fld id="{65681F73-AD5E-41F9-A5FE-760FD2FCFCD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05503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Gill Sans MT" charset="0"/>
              </a:rPr>
              <a:t>Teachers in all content areas, not just English Language Arts and mathematics, will teach the practices found in the Common Core State Standards</a:t>
            </a:r>
          </a:p>
          <a:p>
            <a:endParaRPr lang="en-US" dirty="0" smtClean="0">
              <a:latin typeface="Gill Sans MT" charset="0"/>
            </a:endParaRPr>
          </a:p>
          <a:p>
            <a:r>
              <a:rPr lang="en-US" dirty="0" smtClean="0">
                <a:latin typeface="Gill Sans MT" charset="0"/>
              </a:rPr>
              <a:t>OSPI is partnering with school districts, higher education, education associations, and advocacy groups to develop strategies that serve educators and students. </a:t>
            </a:r>
          </a:p>
          <a:p>
            <a:endParaRPr lang="en-US" dirty="0" smtClean="0">
              <a:latin typeface="Gill Sans MT" charset="0"/>
            </a:endParaRPr>
          </a:p>
          <a:p>
            <a:r>
              <a:rPr lang="en-US" dirty="0" smtClean="0">
                <a:latin typeface="Gill Sans MT" charset="0"/>
              </a:rPr>
              <a:t>Washington also will benefit from sharing resources and expertise with participating Common Core states</a:t>
            </a:r>
          </a:p>
          <a:p>
            <a:pPr>
              <a:spcBef>
                <a:spcPct val="0"/>
              </a:spcBef>
            </a:pPr>
            <a:endParaRPr lang="en-US" dirty="0"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3C076C20-77D0-40CA-915F-8256026F25A7}" type="slidenum">
              <a:rPr lang="en-US">
                <a:solidFill>
                  <a:srgbClr val="000000"/>
                </a:solidFill>
                <a:ea typeface="ＭＳ Ｐゴシック" pitchFamily="34" charset="-128"/>
              </a:rPr>
              <a:pPr/>
              <a:t>12</a:t>
            </a:fld>
            <a:endParaRPr lang="en-US">
              <a:solidFill>
                <a:srgbClr val="000000"/>
              </a:solidFill>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2" name="Notes Placeholder 1"/>
          <p:cNvSpPr>
            <a:spLocks noGrp="1"/>
          </p:cNvSpPr>
          <p:nvPr>
            <p:ph type="body" idx="1"/>
          </p:nvPr>
        </p:nvSpPr>
        <p:spPr/>
        <p:txBody>
          <a:bodyPr/>
          <a:lstStyle/>
          <a:p>
            <a:pPr>
              <a:lnSpc>
                <a:spcPct val="150000"/>
              </a:lnSpc>
            </a:pPr>
            <a:r>
              <a:rPr lang="en-US" sz="1200" dirty="0" smtClean="0">
                <a:solidFill>
                  <a:schemeClr val="tx2"/>
                </a:solidFill>
                <a:latin typeface="Arial" pitchFamily="34" charset="0"/>
                <a:cs typeface="Arial" pitchFamily="34" charset="0"/>
              </a:rPr>
              <a:t>A consortium of 26 states and territories working together to build next-generation formative, interim and summative assessments for K-12 schools tied to the Common Core State Standards in English language arts/literacy and mathematics.</a:t>
            </a:r>
          </a:p>
          <a:p>
            <a:pPr>
              <a:lnSpc>
                <a:spcPct val="150000"/>
              </a:lnSpc>
            </a:pPr>
            <a:r>
              <a:rPr lang="en-US" sz="1200" dirty="0" smtClean="0">
                <a:solidFill>
                  <a:schemeClr val="tx2"/>
                </a:solidFill>
                <a:latin typeface="Arial" pitchFamily="34" charset="0"/>
                <a:cs typeface="Arial" pitchFamily="34" charset="0"/>
              </a:rPr>
              <a:t>Funding from the federal Race to the Top Assessment grant (~$175M) and foundations (~$3M).</a:t>
            </a:r>
          </a:p>
          <a:p>
            <a:pPr>
              <a:lnSpc>
                <a:spcPct val="150000"/>
              </a:lnSpc>
            </a:pPr>
            <a:r>
              <a:rPr lang="en-US" sz="1200" dirty="0" smtClean="0">
                <a:solidFill>
                  <a:schemeClr val="tx2"/>
                </a:solidFill>
                <a:latin typeface="Arial" pitchFamily="34" charset="0"/>
                <a:cs typeface="Arial" pitchFamily="34" charset="0"/>
              </a:rPr>
              <a:t>Governed by member states on a consensus model.  </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Slide Number Placeholder 3"/>
          <p:cNvSpPr>
            <a:spLocks noGrp="1"/>
          </p:cNvSpPr>
          <p:nvPr>
            <p:ph type="sldNum" sz="quarter" idx="5"/>
          </p:nvPr>
        </p:nvSpPr>
        <p:spPr bwMode="auto">
          <a:ln>
            <a:miter lim="800000"/>
            <a:headEnd/>
            <a:tailEnd/>
          </a:ln>
        </p:spPr>
        <p:txBody>
          <a:bodyPr/>
          <a:lstStyle/>
          <a:p>
            <a:pPr>
              <a:defRPr/>
            </a:pPr>
            <a:fld id="{7A85519B-0C79-4704-85DF-0C2D3B0D2449}" type="slidenum">
              <a:rPr lang="en-US">
                <a:solidFill>
                  <a:prstClr val="black"/>
                </a:solidFill>
              </a:rPr>
              <a:pPr>
                <a:defRPr/>
              </a:pPr>
              <a:t>14</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Digital Library will have links to all test engine systems through a single sign-on with user permission levels so teachers, parents, and students have access to all of the curriculum and professional learning resources.</a:t>
            </a: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282226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Webinars in May (Wireless Generation)</a:t>
            </a:r>
          </a:p>
          <a:p>
            <a:r>
              <a:rPr lang="en-US" dirty="0" smtClean="0"/>
              <a:t>Structure of Supports to develop the digital Library</a:t>
            </a:r>
            <a:endParaRPr lang="en-US" dirty="0"/>
          </a:p>
        </p:txBody>
      </p:sp>
      <p:sp>
        <p:nvSpPr>
          <p:cNvPr id="4" name="Slide Number Placeholder 3"/>
          <p:cNvSpPr>
            <a:spLocks noGrp="1"/>
          </p:cNvSpPr>
          <p:nvPr>
            <p:ph type="sldNum" sz="quarter" idx="10"/>
          </p:nvPr>
        </p:nvSpPr>
        <p:spPr/>
        <p:txBody>
          <a:bodyPr/>
          <a:lstStyle/>
          <a:p>
            <a:fld id="{9C908DC6-76CC-4FA1-9A52-66A21BCC65C8}" type="slidenum">
              <a:rPr lang="en-US" smtClean="0">
                <a:solidFill>
                  <a:prstClr val="black"/>
                </a:solidFill>
              </a:rPr>
              <a:pPr/>
              <a:t>18</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2"/>
                </a:solidFill>
              </a:rPr>
              <a:t>Costs below current expenditures for two-thirds of Smarter Balanced states.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tx2"/>
              </a:solidFill>
            </a:endParaRPr>
          </a:p>
          <a:p>
            <a:pPr>
              <a:spcBef>
                <a:spcPts val="1200"/>
              </a:spcBef>
            </a:pPr>
            <a:r>
              <a:rPr lang="en-US" sz="2400" dirty="0" smtClean="0">
                <a:solidFill>
                  <a:schemeClr val="tx2"/>
                </a:solidFill>
              </a:rPr>
              <a:t>Key principles:  </a:t>
            </a:r>
          </a:p>
          <a:p>
            <a:pPr marL="909638" lvl="2" indent="-446088">
              <a:buClr>
                <a:schemeClr val="accent4"/>
              </a:buClr>
              <a:buFont typeface="Wingdings" charset="2"/>
              <a:buChar char="ü"/>
            </a:pPr>
            <a:r>
              <a:rPr lang="en-US" dirty="0" smtClean="0">
                <a:solidFill>
                  <a:schemeClr val="tx2"/>
                </a:solidFill>
              </a:rPr>
              <a:t>Retain state led governance of the Consortium (only minor changes to governance structure envisioned) </a:t>
            </a:r>
          </a:p>
          <a:p>
            <a:pPr marL="909638" lvl="2" indent="-446088">
              <a:buClr>
                <a:schemeClr val="accent4"/>
              </a:buClr>
              <a:buFont typeface="Wingdings" charset="2"/>
              <a:buChar char="ü"/>
            </a:pPr>
            <a:r>
              <a:rPr lang="en-US" dirty="0" smtClean="0">
                <a:solidFill>
                  <a:schemeClr val="tx2"/>
                </a:solidFill>
              </a:rPr>
              <a:t>Shared state ownership of the item pool, digital library, and other IP</a:t>
            </a:r>
          </a:p>
          <a:p>
            <a:pPr marL="909638" lvl="2" indent="-446088">
              <a:buClr>
                <a:schemeClr val="accent4"/>
              </a:buClr>
              <a:buFont typeface="Wingdings" charset="2"/>
              <a:buChar char="ü"/>
            </a:pPr>
            <a:r>
              <a:rPr lang="en-US" dirty="0" smtClean="0">
                <a:solidFill>
                  <a:schemeClr val="tx2"/>
                </a:solidFill>
              </a:rPr>
              <a:t>Smarter Balanced will perform services necessary to maintain quality and comparability of the assessment system; states and their vendors will manage test administration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tx2"/>
              </a:solidFill>
            </a:endParaRPr>
          </a:p>
          <a:p>
            <a:endParaRPr lang="en-US" dirty="0"/>
          </a:p>
        </p:txBody>
      </p:sp>
      <p:sp>
        <p:nvSpPr>
          <p:cNvPr id="4" name="Slide Number Placeholder 3"/>
          <p:cNvSpPr>
            <a:spLocks noGrp="1"/>
          </p:cNvSpPr>
          <p:nvPr>
            <p:ph type="sldNum" sz="quarter" idx="10"/>
          </p:nvPr>
        </p:nvSpPr>
        <p:spPr/>
        <p:txBody>
          <a:bodyPr/>
          <a:lstStyle/>
          <a:p>
            <a:fld id="{9C908DC6-76CC-4FA1-9A52-66A21BCC65C8}" type="slidenum">
              <a:rPr lang="en-US" smtClean="0"/>
              <a:pPr/>
              <a:t>25</a:t>
            </a:fld>
            <a:endParaRPr lang="en-US"/>
          </a:p>
        </p:txBody>
      </p:sp>
    </p:spTree>
    <p:extLst>
      <p:ext uri="{BB962C8B-B14F-4D97-AF65-F5344CB8AC3E}">
        <p14:creationId xmlns:p14="http://schemas.microsoft.com/office/powerpoint/2010/main" val="3312735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smtClean="0"/>
              <a:t>Teams (in pairs) briefly caucus to select key issues of interest (15</a:t>
            </a:r>
            <a:r>
              <a:rPr lang="en-US" baseline="0" dirty="0" smtClean="0"/>
              <a:t> minutes)</a:t>
            </a:r>
            <a:endParaRPr lang="en-US" dirty="0" smtClean="0"/>
          </a:p>
          <a:p>
            <a:pPr marL="228600" indent="-228600">
              <a:buFont typeface="+mj-lt"/>
              <a:buAutoNum type="arabicPeriod"/>
            </a:pPr>
            <a:r>
              <a:rPr lang="en-US" baseline="0" dirty="0" smtClean="0"/>
              <a:t>Post those willing to be shared (up to 8-10), prioritize top 5 (10)</a:t>
            </a:r>
          </a:p>
          <a:p>
            <a:pPr marL="228600" indent="-228600">
              <a:buFont typeface="+mj-lt"/>
              <a:buAutoNum type="arabicPeriod"/>
            </a:pPr>
            <a:r>
              <a:rPr lang="en-US" baseline="0" dirty="0" smtClean="0"/>
              <a:t>Number off into 5 groups </a:t>
            </a:r>
          </a:p>
          <a:p>
            <a:pPr marL="228600" indent="-228600">
              <a:buFont typeface="+mj-lt"/>
              <a:buAutoNum type="arabicPeriod"/>
            </a:pPr>
            <a:r>
              <a:rPr lang="en-US" baseline="0" dirty="0" smtClean="0"/>
              <a:t>Review step-back protocol and begin process (10)</a:t>
            </a:r>
          </a:p>
          <a:p>
            <a:pPr marL="228600" indent="-228600">
              <a:buFont typeface="+mj-lt"/>
              <a:buAutoNum type="arabicPeriod"/>
            </a:pPr>
            <a:r>
              <a:rPr lang="en-US" baseline="0" dirty="0" smtClean="0"/>
              <a:t>Run protocol (40)</a:t>
            </a:r>
          </a:p>
          <a:p>
            <a:pPr marL="228600" indent="-228600">
              <a:buFont typeface="+mj-lt"/>
              <a:buAutoNum type="arabicPeriod"/>
            </a:pPr>
            <a:r>
              <a:rPr lang="en-US" baseline="0" dirty="0" smtClean="0"/>
              <a:t>Debrief/common themes (15)</a:t>
            </a:r>
          </a:p>
          <a:p>
            <a:endParaRPr lang="en-US" dirty="0"/>
          </a:p>
        </p:txBody>
      </p:sp>
      <p:sp>
        <p:nvSpPr>
          <p:cNvPr id="4" name="Slide Number Placeholder 3"/>
          <p:cNvSpPr>
            <a:spLocks noGrp="1"/>
          </p:cNvSpPr>
          <p:nvPr>
            <p:ph type="sldNum" sz="quarter" idx="10"/>
          </p:nvPr>
        </p:nvSpPr>
        <p:spPr/>
        <p:txBody>
          <a:bodyPr/>
          <a:lstStyle/>
          <a:p>
            <a:fld id="{9C908DC6-76CC-4FA1-9A52-66A21BCC65C8}" type="slidenum">
              <a:rPr lang="en-US" smtClean="0"/>
              <a:pPr/>
              <a:t>32</a:t>
            </a:fld>
            <a:endParaRPr lang="en-US"/>
          </a:p>
        </p:txBody>
      </p:sp>
    </p:spTree>
    <p:extLst>
      <p:ext uri="{BB962C8B-B14F-4D97-AF65-F5344CB8AC3E}">
        <p14:creationId xmlns:p14="http://schemas.microsoft.com/office/powerpoint/2010/main" val="793950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dirty="0" smtClean="0"/>
              <a:t>Review</a:t>
            </a:r>
            <a:r>
              <a:rPr lang="en-US" sz="1600" baseline="0" dirty="0" smtClean="0"/>
              <a:t> briefly ideas for TIPs, decide on 4-5</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2. The rest of the group, who know in advance they are about to "take on" the project as if it were theirs, may ask questions of the </a:t>
            </a:r>
            <a:r>
              <a:rPr lang="en-US" sz="1600" dirty="0" err="1" smtClean="0"/>
              <a:t>consultee</a:t>
            </a:r>
            <a:r>
              <a:rPr lang="en-US" sz="1600" dirty="0" smtClean="0"/>
              <a:t> and hear answers for no more than 5 minutes.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3. a) For the next 20 minutes, the </a:t>
            </a:r>
            <a:r>
              <a:rPr lang="en-US" sz="1600" dirty="0" err="1" smtClean="0"/>
              <a:t>consultee</a:t>
            </a:r>
            <a:r>
              <a:rPr lang="en-US" sz="1600" dirty="0" smtClean="0"/>
              <a:t> "steps back," becoming an observer. The </a:t>
            </a:r>
            <a:r>
              <a:rPr lang="en-US" sz="1600" dirty="0" err="1" smtClean="0"/>
              <a:t>consultee's</a:t>
            </a:r>
            <a:r>
              <a:rPr lang="en-US" sz="1600" dirty="0" smtClean="0"/>
              <a:t> job is to remain silent and observe actively.  He or she may keep notes of ideas and internal reactions.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b) What are they thinking about as inhabitants of the project? What would they think to do? Avoid doing? How do they find themselves re-conceiving the project, moving it along, feeling about having such a project?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“we/our” statements, not “you/yours”; no additional questions for </a:t>
            </a:r>
            <a:r>
              <a:rPr lang="en-US" sz="1600" dirty="0" err="1" smtClean="0"/>
              <a:t>consultee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4. The </a:t>
            </a:r>
            <a:r>
              <a:rPr lang="en-US" sz="1600" dirty="0" err="1" smtClean="0"/>
              <a:t>consultee</a:t>
            </a:r>
            <a:r>
              <a:rPr lang="en-US" sz="1600" dirty="0" smtClean="0"/>
              <a:t> is brought back into the conversation.  He or she can say what it was like to sit back and experience others temporarily taking on their project, what it led them to think, what they learned.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p>
            <a:endParaRPr lang="en-US" sz="1600" dirty="0"/>
          </a:p>
        </p:txBody>
      </p:sp>
      <p:sp>
        <p:nvSpPr>
          <p:cNvPr id="4" name="Slide Number Placeholder 3"/>
          <p:cNvSpPr>
            <a:spLocks noGrp="1"/>
          </p:cNvSpPr>
          <p:nvPr>
            <p:ph type="sldNum" sz="quarter" idx="10"/>
          </p:nvPr>
        </p:nvSpPr>
        <p:spPr/>
        <p:txBody>
          <a:bodyPr/>
          <a:lstStyle/>
          <a:p>
            <a:fld id="{65681F73-AD5E-41F9-A5FE-760FD2FCFCD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805503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atin typeface="Calibri" charset="0"/>
              </a:rPr>
              <a:t>The Appendices are critical in this document, otherwise the standards would be bullets.</a:t>
            </a:r>
          </a:p>
          <a:p>
            <a:pPr>
              <a:spcBef>
                <a:spcPct val="0"/>
              </a:spcBef>
            </a:pPr>
            <a:endParaRPr lang="en-US">
              <a:latin typeface="Calibri" charset="0"/>
            </a:endParaRPr>
          </a:p>
          <a:p>
            <a:pPr>
              <a:spcBef>
                <a:spcPct val="0"/>
              </a:spcBef>
            </a:pPr>
            <a:r>
              <a:rPr lang="en-US">
                <a:latin typeface="Calibri" charset="0"/>
              </a:rPr>
              <a:t>Appendix B provides diverse examples of text exemplars and student samples</a:t>
            </a:r>
          </a:p>
          <a:p>
            <a:pPr>
              <a:spcBef>
                <a:spcPct val="0"/>
              </a:spcBef>
            </a:pPr>
            <a:endParaRPr lang="en-US">
              <a:latin typeface="Calibri" charset="0"/>
            </a:endParaRPr>
          </a:p>
          <a:p>
            <a:pPr>
              <a:spcBef>
                <a:spcPct val="0"/>
              </a:spcBef>
            </a:pPr>
            <a:r>
              <a:rPr lang="en-US">
                <a:latin typeface="Calibri" charset="0"/>
              </a:rPr>
              <a:t>Appendix C provides informational, narrative, argumentative  writing samples. There are two samples from WA state writing assessment</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ＭＳ Ｐゴシック" charset="0"/>
              </a:defRPr>
            </a:lvl1pPr>
            <a:lvl2pPr marL="744064" indent="-286179">
              <a:defRPr>
                <a:solidFill>
                  <a:schemeClr val="tx1"/>
                </a:solidFill>
                <a:latin typeface="Gill Sans MT" charset="0"/>
                <a:ea typeface="ＭＳ Ｐゴシック" charset="0"/>
              </a:defRPr>
            </a:lvl2pPr>
            <a:lvl3pPr marL="1144715" indent="-228943">
              <a:defRPr>
                <a:solidFill>
                  <a:schemeClr val="tx1"/>
                </a:solidFill>
                <a:latin typeface="Gill Sans MT" charset="0"/>
                <a:ea typeface="ＭＳ Ｐゴシック" charset="0"/>
              </a:defRPr>
            </a:lvl3pPr>
            <a:lvl4pPr marL="1602600" indent="-228943">
              <a:defRPr>
                <a:solidFill>
                  <a:schemeClr val="tx1"/>
                </a:solidFill>
                <a:latin typeface="Gill Sans MT" charset="0"/>
                <a:ea typeface="ＭＳ Ｐゴシック" charset="0"/>
              </a:defRPr>
            </a:lvl4pPr>
            <a:lvl5pPr marL="2060486" indent="-228943">
              <a:defRPr>
                <a:solidFill>
                  <a:schemeClr val="tx1"/>
                </a:solidFill>
                <a:latin typeface="Gill Sans MT" charset="0"/>
                <a:ea typeface="ＭＳ Ｐゴシック" charset="0"/>
              </a:defRPr>
            </a:lvl5pPr>
            <a:lvl6pPr marL="2518372" indent="-228943" fontAlgn="base">
              <a:spcBef>
                <a:spcPct val="0"/>
              </a:spcBef>
              <a:spcAft>
                <a:spcPct val="0"/>
              </a:spcAft>
              <a:defRPr>
                <a:solidFill>
                  <a:schemeClr val="tx1"/>
                </a:solidFill>
                <a:latin typeface="Gill Sans MT" charset="0"/>
                <a:ea typeface="ＭＳ Ｐゴシック" charset="0"/>
              </a:defRPr>
            </a:lvl6pPr>
            <a:lvl7pPr marL="2976258" indent="-228943" fontAlgn="base">
              <a:spcBef>
                <a:spcPct val="0"/>
              </a:spcBef>
              <a:spcAft>
                <a:spcPct val="0"/>
              </a:spcAft>
              <a:defRPr>
                <a:solidFill>
                  <a:schemeClr val="tx1"/>
                </a:solidFill>
                <a:latin typeface="Gill Sans MT" charset="0"/>
                <a:ea typeface="ＭＳ Ｐゴシック" charset="0"/>
              </a:defRPr>
            </a:lvl7pPr>
            <a:lvl8pPr marL="3434144" indent="-228943" fontAlgn="base">
              <a:spcBef>
                <a:spcPct val="0"/>
              </a:spcBef>
              <a:spcAft>
                <a:spcPct val="0"/>
              </a:spcAft>
              <a:defRPr>
                <a:solidFill>
                  <a:schemeClr val="tx1"/>
                </a:solidFill>
                <a:latin typeface="Gill Sans MT" charset="0"/>
                <a:ea typeface="ＭＳ Ｐゴシック" charset="0"/>
              </a:defRPr>
            </a:lvl8pPr>
            <a:lvl9pPr marL="3892029" indent="-228943" fontAlgn="base">
              <a:spcBef>
                <a:spcPct val="0"/>
              </a:spcBef>
              <a:spcAft>
                <a:spcPct val="0"/>
              </a:spcAft>
              <a:defRPr>
                <a:solidFill>
                  <a:schemeClr val="tx1"/>
                </a:solidFill>
                <a:latin typeface="Gill Sans MT" charset="0"/>
                <a:ea typeface="ＭＳ Ｐゴシック" charset="0"/>
              </a:defRPr>
            </a:lvl9pPr>
          </a:lstStyle>
          <a:p>
            <a:fld id="{254FE86A-3667-A441-890B-14390908AD9E}" type="slidenum">
              <a:rPr lang="en-US">
                <a:solidFill>
                  <a:srgbClr val="000000"/>
                </a:solidFill>
                <a:latin typeface="Arial" charset="0"/>
              </a:rPr>
              <a:pPr/>
              <a:t>35</a:t>
            </a:fld>
            <a:endParaRPr lang="en-US">
              <a:solidFill>
                <a:srgbClr val="000000"/>
              </a:solidFill>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Summit: presidents, provosts, school superintendents</a:t>
            </a:r>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pPr/>
              <a:t>43</a:t>
            </a:fld>
            <a:endParaRPr lang="en-US" dirty="0"/>
          </a:p>
        </p:txBody>
      </p:sp>
    </p:spTree>
    <p:extLst>
      <p:ext uri="{BB962C8B-B14F-4D97-AF65-F5344CB8AC3E}">
        <p14:creationId xmlns:p14="http://schemas.microsoft.com/office/powerpoint/2010/main" val="301806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buFontTx/>
              <a:buChar char="•"/>
            </a:pPr>
            <a:r>
              <a:rPr lang="en-US" b="1" dirty="0" smtClean="0">
                <a:latin typeface="Calibri" charset="0"/>
              </a:rPr>
              <a:t>Clear</a:t>
            </a:r>
            <a:r>
              <a:rPr lang="en-US" b="1" baseline="0" dirty="0" smtClean="0">
                <a:latin typeface="Calibri" charset="0"/>
              </a:rPr>
              <a:t> Co</a:t>
            </a:r>
            <a:r>
              <a:rPr lang="en-US" b="1" dirty="0" smtClean="0">
                <a:latin typeface="Calibri" charset="0"/>
              </a:rPr>
              <a:t>llege-Readiness</a:t>
            </a:r>
            <a:r>
              <a:rPr lang="en-US" dirty="0" smtClean="0">
                <a:latin typeface="Calibri" charset="0"/>
              </a:rPr>
              <a:t>.</a:t>
            </a:r>
            <a:r>
              <a:rPr lang="en-US" baseline="0" dirty="0" smtClean="0">
                <a:latin typeface="Calibri" charset="0"/>
              </a:rPr>
              <a:t> </a:t>
            </a:r>
            <a:r>
              <a:rPr lang="en-US" dirty="0" smtClean="0">
                <a:latin typeface="Calibri" charset="0"/>
              </a:rPr>
              <a:t>This initiative presents an opportunity to level the field and clearly define the foundation of academic standards by which all students should know and be able to do during their K-12 experience. </a:t>
            </a:r>
          </a:p>
          <a:p>
            <a:pPr>
              <a:spcBef>
                <a:spcPct val="0"/>
              </a:spcBef>
              <a:buFontTx/>
              <a:buChar char="•"/>
            </a:pPr>
            <a:r>
              <a:rPr lang="en-US" b="1" dirty="0" smtClean="0">
                <a:latin typeface="Calibri" charset="0"/>
              </a:rPr>
              <a:t>Consistent</a:t>
            </a:r>
            <a:r>
              <a:rPr lang="en-US" dirty="0" smtClean="0">
                <a:latin typeface="Calibri" charset="0"/>
              </a:rPr>
              <a:t>. Prior to the CCSS, 50 state had 50 difference set of academic standards, with 50 different means for assessment. </a:t>
            </a:r>
          </a:p>
          <a:p>
            <a:pPr marL="0" marR="0" indent="0" algn="l" defTabSz="914400" rtl="0" eaLnBrk="1" fontAlgn="auto" latinLnBrk="0" hangingPunct="1">
              <a:lnSpc>
                <a:spcPct val="100000"/>
              </a:lnSpc>
              <a:spcBef>
                <a:spcPct val="0"/>
              </a:spcBef>
              <a:spcAft>
                <a:spcPts val="0"/>
              </a:spcAft>
              <a:buClrTx/>
              <a:buSzTx/>
              <a:buFontTx/>
              <a:buChar char="•"/>
              <a:tabLst/>
              <a:defRPr/>
            </a:pPr>
            <a:r>
              <a:rPr lang="en-US" sz="1200" b="1" dirty="0" smtClean="0">
                <a:latin typeface="Gill Sans MT" charset="0"/>
              </a:rPr>
              <a:t>Cost-effective</a:t>
            </a:r>
            <a:r>
              <a:rPr lang="en-US" sz="1200" dirty="0" smtClean="0">
                <a:latin typeface="Gill Sans MT" charset="0"/>
              </a:rPr>
              <a:t>:  States are pooling resources and expertise to implement the standards.</a:t>
            </a:r>
            <a:r>
              <a:rPr lang="en-US" sz="1200" baseline="0" dirty="0" smtClean="0">
                <a:latin typeface="Gill Sans MT" charset="0"/>
              </a:rPr>
              <a:t> </a:t>
            </a:r>
            <a:r>
              <a:rPr lang="en-US" dirty="0" smtClean="0">
                <a:latin typeface="Calibri" charset="0"/>
              </a:rPr>
              <a:t>In addition to the opportunities it presents for aligned instructional resources, and consistency for mobile students and teachers, the CCSS provides great opportunity to leverage and align resources to support implementation.</a:t>
            </a: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70010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Common Core State Standards (CCSS) is the biggest curriculum reform of my lifetime…”</a:t>
            </a:r>
          </a:p>
          <a:p>
            <a:endParaRPr lang="en-US" sz="1200" dirty="0" smtClean="0"/>
          </a:p>
          <a:p>
            <a:pPr algn="r"/>
            <a:r>
              <a:rPr lang="en-US" sz="1200" dirty="0" smtClean="0">
                <a:hlinkClick r:id="rId3"/>
              </a:rPr>
              <a:t>Timothy Shanahan, U. of IL, Chicago</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9C908DC6-76CC-4FA1-9A52-66A21BCC65C8}" type="slidenum">
              <a:rPr lang="en-US" smtClean="0"/>
              <a:pPr/>
              <a:t>4</a:t>
            </a:fld>
            <a:endParaRPr lang="en-US"/>
          </a:p>
        </p:txBody>
      </p:sp>
    </p:spTree>
    <p:extLst>
      <p:ext uri="{BB962C8B-B14F-4D97-AF65-F5344CB8AC3E}">
        <p14:creationId xmlns:p14="http://schemas.microsoft.com/office/powerpoint/2010/main" val="3182066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lvl="0" indent="-171450">
              <a:buFont typeface="Arial" pitchFamily="34" charset="0"/>
              <a:buChar char="•"/>
            </a:pPr>
            <a:r>
              <a:rPr lang="en-US" sz="1200" kern="1200" dirty="0" smtClean="0">
                <a:solidFill>
                  <a:schemeClr val="tx1"/>
                </a:solidFill>
                <a:effectLst/>
                <a:latin typeface="+mn-lt"/>
                <a:ea typeface="+mn-ea"/>
                <a:cs typeface="+mn-cs"/>
              </a:rPr>
              <a:t>Rigor of HS coursework best single predictor of postsecondary performance</a:t>
            </a:r>
          </a:p>
          <a:p>
            <a:pPr marL="171450" lvl="0" indent="-171450">
              <a:buFont typeface="Arial" pitchFamily="34" charset="0"/>
              <a:buChar char="•"/>
            </a:pPr>
            <a:r>
              <a:rPr lang="en-US" sz="1200" kern="1200" dirty="0" smtClean="0">
                <a:solidFill>
                  <a:schemeClr val="tx1"/>
                </a:solidFill>
                <a:effectLst/>
                <a:latin typeface="+mn-lt"/>
                <a:ea typeface="+mn-ea"/>
                <a:cs typeface="+mn-cs"/>
              </a:rPr>
              <a:t>Major shifts based on expert disciplinary advice and latest learning research</a:t>
            </a:r>
          </a:p>
          <a:p>
            <a:pPr marL="171450" lvl="0" indent="-171450">
              <a:buFont typeface="Arial" pitchFamily="34" charset="0"/>
              <a:buChar char="•"/>
            </a:pPr>
            <a:r>
              <a:rPr lang="en-US" sz="1200" kern="1200" dirty="0" smtClean="0">
                <a:solidFill>
                  <a:schemeClr val="tx1"/>
                </a:solidFill>
                <a:effectLst/>
                <a:latin typeface="+mn-lt"/>
                <a:ea typeface="+mn-ea"/>
                <a:cs typeface="+mn-cs"/>
              </a:rPr>
              <a:t>Away from “mile wide, inch deep” approach in math </a:t>
            </a:r>
          </a:p>
          <a:p>
            <a:pPr eaLnBrk="1" hangingPunct="1">
              <a:spcBef>
                <a:spcPct val="0"/>
              </a:spcBef>
            </a:pPr>
            <a:endParaRPr lang="en-US" dirty="0" smtClean="0"/>
          </a:p>
        </p:txBody>
      </p:sp>
      <p:sp>
        <p:nvSpPr>
          <p:cNvPr id="419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3C92A46-2589-4CB5-8694-54DFD03FAEA7}" type="slidenum">
              <a:rPr lang="en-US" smtClean="0">
                <a:solidFill>
                  <a:prstClr val="black"/>
                </a:solidFill>
              </a:rPr>
              <a:pPr fontAlgn="base">
                <a:spcBef>
                  <a:spcPct val="0"/>
                </a:spcBef>
                <a:spcAft>
                  <a:spcPct val="0"/>
                </a:spcAft>
                <a:defRPr/>
              </a:pPr>
              <a:t>5</a:t>
            </a:fld>
            <a:endParaRPr 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7042" name="Shape 149"/>
          <p:cNvSpPr>
            <a:spLocks noGrp="1" noRot="1" noChangeAspect="1" noTextEdit="1"/>
          </p:cNvSpPr>
          <p:nvPr>
            <p:ph type="sldImg" idx="2"/>
          </p:nvPr>
        </p:nvSpPr>
        <p:spPr>
          <a:ln>
            <a:headEnd/>
            <a:tailEnd/>
          </a:ln>
        </p:spPr>
      </p:sp>
      <p:sp>
        <p:nvSpPr>
          <p:cNvPr id="87043" name="Shape 150"/>
          <p:cNvSpPr txBox="1">
            <a:spLocks noGrp="1"/>
          </p:cNvSpPr>
          <p:nvPr>
            <p:ph type="body" idx="1"/>
          </p:nvPr>
        </p:nvSpPr>
        <p:spPr bwMode="auto">
          <a:xfrm>
            <a:off x="685800" y="4424085"/>
            <a:ext cx="5486400" cy="354779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tIns="46568" bIns="46568" numCol="1" anchor="t" compatLnSpc="1">
            <a:prstTxWarp prst="textNoShape">
              <a:avLst/>
            </a:prstTxWarp>
            <a:spAutoFit/>
          </a:bodyPr>
          <a:lstStyle/>
          <a:p>
            <a:pPr eaLnBrk="1" hangingPunct="1">
              <a:spcBef>
                <a:spcPct val="0"/>
              </a:spcBef>
              <a:buFontTx/>
              <a:buChar char="•"/>
            </a:pPr>
            <a:r>
              <a:rPr lang="en-US" sz="1400">
                <a:latin typeface="Arial" charset="0"/>
              </a:rPr>
              <a:t>This slide represents another visualization of how U.S standards used to be arranged, giving equal importance to all four areas - like </a:t>
            </a:r>
            <a:r>
              <a:rPr lang="ja-JP" altLang="en-US" sz="1400">
                <a:latin typeface="Arial" charset="0"/>
              </a:rPr>
              <a:t>“</a:t>
            </a:r>
            <a:r>
              <a:rPr lang="en-US" altLang="ja-JP" sz="1400">
                <a:latin typeface="Arial" charset="0"/>
              </a:rPr>
              <a:t>shopping aisles.</a:t>
            </a:r>
            <a:r>
              <a:rPr lang="ja-JP" altLang="en-US" sz="1400">
                <a:latin typeface="Arial" charset="0"/>
              </a:rPr>
              <a:t>”</a:t>
            </a:r>
            <a:r>
              <a:rPr lang="en-US" altLang="ja-JP" sz="1400">
                <a:latin typeface="Arial" charset="0"/>
              </a:rPr>
              <a:t> Each grade goes up and down the aisles, tossing topics into the cart, losing focus. </a:t>
            </a:r>
          </a:p>
          <a:p>
            <a:pPr eaLnBrk="1" hangingPunct="1">
              <a:spcBef>
                <a:spcPct val="0"/>
              </a:spcBef>
            </a:pPr>
            <a:endParaRPr lang="en-US" altLang="ja-JP" sz="1400">
              <a:latin typeface="Arial" charset="0"/>
            </a:endParaRPr>
          </a:p>
          <a:p>
            <a:pPr eaLnBrk="1" hangingPunct="1">
              <a:spcBef>
                <a:spcPct val="0"/>
              </a:spcBef>
              <a:buFontTx/>
              <a:buChar char="•"/>
            </a:pPr>
            <a:r>
              <a:rPr lang="en-US" sz="1400">
                <a:latin typeface="Arial" charset="0"/>
              </a:rPr>
              <a:t>There is no disagreement, for example, that the most critical area of mathematics in K-2 is numbers and operations.  However, whether looking at typical state standards or typical curriculum that followed, numbers and operations was just one concept among many that was included.  </a:t>
            </a:r>
          </a:p>
          <a:p>
            <a:pPr eaLnBrk="1" hangingPunct="1">
              <a:spcBef>
                <a:spcPct val="0"/>
              </a:spcBef>
            </a:pPr>
            <a:endParaRPr lang="en-US" sz="1400">
              <a:latin typeface="Arial" charset="0"/>
            </a:endParaRPr>
          </a:p>
          <a:p>
            <a:pPr eaLnBrk="1" hangingPunct="1">
              <a:spcBef>
                <a:spcPct val="0"/>
              </a:spcBef>
              <a:buFontTx/>
              <a:buChar char="•"/>
            </a:pPr>
            <a:r>
              <a:rPr lang="en-US" sz="1400">
                <a:latin typeface="Arial" charset="0"/>
              </a:rPr>
              <a:t>The Common Core State Standards is a set of standards that allow teachers to do what they know they need to in order to support the further development of their students: concentrate on fewer, powerful concepts and then build on those.</a:t>
            </a:r>
          </a:p>
          <a:p>
            <a:pPr eaLnBrk="1" hangingPunct="1">
              <a:spcBef>
                <a:spcPct val="0"/>
              </a:spcBef>
            </a:pPr>
            <a:endParaRPr lang="en-US" sz="1400">
              <a:latin typeface="Arial" charset="0"/>
            </a:endParaRPr>
          </a:p>
        </p:txBody>
      </p:sp>
      <p:sp>
        <p:nvSpPr>
          <p:cNvPr id="87044" name="Shape 151"/>
          <p:cNvSpPr>
            <a:spLocks noGrp="1"/>
          </p:cNvSpPr>
          <p:nvPr>
            <p:ph type="sldNum" sz="quarter" idx="12"/>
          </p:nvPr>
        </p:nvSpPr>
        <p:spPr>
          <a:xfrm>
            <a:off x="3884613" y="9033013"/>
            <a:ext cx="2971800" cy="279235"/>
          </a:xfrm>
          <a:noFill/>
        </p:spPr>
        <p:txBody>
          <a:bodyPr tIns="46568" bIns="46568">
            <a:spAutoFit/>
          </a:bodyPr>
          <a:lstStyle>
            <a:lvl1pPr eaLnBrk="0" hangingPunct="0">
              <a:defRPr sz="1400">
                <a:solidFill>
                  <a:srgbClr val="000000"/>
                </a:solidFill>
                <a:latin typeface="Arial" charset="0"/>
                <a:ea typeface="ＭＳ Ｐゴシック" charset="0"/>
                <a:cs typeface="ＭＳ Ｐゴシック" charset="0"/>
                <a:sym typeface="Arial" charset="0"/>
              </a:defRPr>
            </a:lvl1pPr>
            <a:lvl2pPr marL="757066" indent="-291179" eaLnBrk="0" hangingPunct="0">
              <a:defRPr sz="1400">
                <a:solidFill>
                  <a:srgbClr val="000000"/>
                </a:solidFill>
                <a:latin typeface="Arial" charset="0"/>
                <a:ea typeface="ＭＳ Ｐゴシック" charset="0"/>
                <a:sym typeface="Arial" charset="0"/>
              </a:defRPr>
            </a:lvl2pPr>
            <a:lvl3pPr marL="1164717" indent="-232943" eaLnBrk="0" hangingPunct="0">
              <a:defRPr sz="1400">
                <a:solidFill>
                  <a:srgbClr val="000000"/>
                </a:solidFill>
                <a:latin typeface="Arial" charset="0"/>
                <a:ea typeface="ＭＳ Ｐゴシック" charset="0"/>
                <a:sym typeface="Arial" charset="0"/>
              </a:defRPr>
            </a:lvl3pPr>
            <a:lvl4pPr marL="1630604" indent="-232943" eaLnBrk="0" hangingPunct="0">
              <a:defRPr sz="1400">
                <a:solidFill>
                  <a:srgbClr val="000000"/>
                </a:solidFill>
                <a:latin typeface="Arial" charset="0"/>
                <a:ea typeface="ＭＳ Ｐゴシック" charset="0"/>
                <a:sym typeface="Arial" charset="0"/>
              </a:defRPr>
            </a:lvl4pPr>
            <a:lvl5pPr marL="2096491" indent="-232943" eaLnBrk="0" hangingPunct="0">
              <a:defRPr sz="1400">
                <a:solidFill>
                  <a:srgbClr val="000000"/>
                </a:solidFill>
                <a:latin typeface="Arial" charset="0"/>
                <a:ea typeface="ＭＳ Ｐゴシック" charset="0"/>
                <a:sym typeface="Arial" charset="0"/>
              </a:defRPr>
            </a:lvl5pPr>
            <a:lvl6pPr marL="2562377" indent="-232943" eaLnBrk="0" fontAlgn="base" hangingPunct="0">
              <a:spcBef>
                <a:spcPct val="0"/>
              </a:spcBef>
              <a:spcAft>
                <a:spcPct val="0"/>
              </a:spcAft>
              <a:defRPr sz="1400">
                <a:solidFill>
                  <a:srgbClr val="000000"/>
                </a:solidFill>
                <a:latin typeface="Arial" charset="0"/>
                <a:ea typeface="ＭＳ Ｐゴシック" charset="0"/>
                <a:sym typeface="Arial" charset="0"/>
              </a:defRPr>
            </a:lvl6pPr>
            <a:lvl7pPr marL="3028264" indent="-232943" eaLnBrk="0" fontAlgn="base" hangingPunct="0">
              <a:spcBef>
                <a:spcPct val="0"/>
              </a:spcBef>
              <a:spcAft>
                <a:spcPct val="0"/>
              </a:spcAft>
              <a:defRPr sz="1400">
                <a:solidFill>
                  <a:srgbClr val="000000"/>
                </a:solidFill>
                <a:latin typeface="Arial" charset="0"/>
                <a:ea typeface="ＭＳ Ｐゴシック" charset="0"/>
                <a:sym typeface="Arial" charset="0"/>
              </a:defRPr>
            </a:lvl7pPr>
            <a:lvl8pPr marL="3494151" indent="-232943" eaLnBrk="0" fontAlgn="base" hangingPunct="0">
              <a:spcBef>
                <a:spcPct val="0"/>
              </a:spcBef>
              <a:spcAft>
                <a:spcPct val="0"/>
              </a:spcAft>
              <a:defRPr sz="1400">
                <a:solidFill>
                  <a:srgbClr val="000000"/>
                </a:solidFill>
                <a:latin typeface="Arial" charset="0"/>
                <a:ea typeface="ＭＳ Ｐゴシック" charset="0"/>
                <a:sym typeface="Arial" charset="0"/>
              </a:defRPr>
            </a:lvl8pPr>
            <a:lvl9pPr marL="3960038" indent="-232943" eaLnBrk="0" fontAlgn="base" hangingPunct="0">
              <a:spcBef>
                <a:spcPct val="0"/>
              </a:spcBef>
              <a:spcAft>
                <a:spcPct val="0"/>
              </a:spcAft>
              <a:defRPr sz="1400">
                <a:solidFill>
                  <a:srgbClr val="000000"/>
                </a:solidFill>
                <a:latin typeface="Arial" charset="0"/>
                <a:ea typeface="ＭＳ Ｐゴシック" charset="0"/>
                <a:sym typeface="Arial" charset="0"/>
              </a:defRPr>
            </a:lvl9pPr>
          </a:lstStyle>
          <a:p>
            <a:pPr eaLnBrk="1" hangingPunct="1">
              <a:buSzPct val="25000"/>
            </a:pPr>
            <a:r>
              <a:rPr lang="en-US" sz="1200">
                <a:cs typeface="Arial" charset="0"/>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156"/>
          <p:cNvSpPr>
            <a:spLocks noGrp="1" noRot="1" noChangeAspect="1" noTextEdit="1"/>
          </p:cNvSpPr>
          <p:nvPr>
            <p:ph type="sldImg" idx="2"/>
          </p:nvPr>
        </p:nvSpPr>
        <p:spPr>
          <a:ln>
            <a:headEnd/>
            <a:tailEnd/>
          </a:ln>
        </p:spPr>
      </p:sp>
      <p:sp>
        <p:nvSpPr>
          <p:cNvPr id="53250" name="Shape 157"/>
          <p:cNvSpPr txBox="1">
            <a:spLocks noGrp="1"/>
          </p:cNvSpPr>
          <p:nvPr>
            <p:ph type="body" idx="1"/>
          </p:nvPr>
        </p:nvSpPr>
        <p:spPr bwMode="auto">
          <a:xfrm>
            <a:off x="685800" y="4424085"/>
            <a:ext cx="5486400" cy="203685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tIns="46568" bIns="46568" numCol="1" anchor="t" compatLnSpc="1">
            <a:prstTxWarp prst="textNoShape">
              <a:avLst/>
            </a:prstTxWarp>
            <a:spAutoFit/>
          </a:bodyPr>
          <a:lstStyle/>
          <a:p>
            <a:pPr eaLnBrk="1" hangingPunct="1">
              <a:spcBef>
                <a:spcPct val="0"/>
              </a:spcBef>
            </a:pPr>
            <a:r>
              <a:rPr lang="en-US" sz="1400" dirty="0">
                <a:latin typeface="Arial" charset="0"/>
              </a:rPr>
              <a:t>The CCSS takes the first strand from the last slide (Number and Operations) and expands it to show the relevance and progression of number and operations from K-12.  You can see that the one "shopping aisle" or strand of Number and Operations from previous states standards is now split into 5 domains across the K-8 grade span, communicating exactly what is being learned at each grade and clarifying how that learning prepares the students for future studies.</a:t>
            </a:r>
          </a:p>
          <a:p>
            <a:pPr eaLnBrk="1" hangingPunct="1">
              <a:spcBef>
                <a:spcPct val="0"/>
              </a:spcBef>
            </a:pPr>
            <a:endParaRPr lang="en-US" sz="1400" dirty="0">
              <a:latin typeface="Arial" charset="0"/>
            </a:endParaRPr>
          </a:p>
        </p:txBody>
      </p:sp>
      <p:sp>
        <p:nvSpPr>
          <p:cNvPr id="53251" name="Shape 158"/>
          <p:cNvSpPr>
            <a:spLocks noGrp="1"/>
          </p:cNvSpPr>
          <p:nvPr>
            <p:ph type="sldNum" sz="quarter" idx="12"/>
          </p:nvPr>
        </p:nvSpPr>
        <p:spPr>
          <a:xfrm>
            <a:off x="3884613" y="9033013"/>
            <a:ext cx="2971800" cy="279235"/>
          </a:xfrm>
          <a:noFill/>
        </p:spPr>
        <p:txBody>
          <a:bodyPr tIns="46568" bIns="46568">
            <a:spAutoFit/>
          </a:bodyPr>
          <a:lstStyle>
            <a:lvl1pPr eaLnBrk="0" hangingPunct="0">
              <a:defRPr sz="1400">
                <a:solidFill>
                  <a:srgbClr val="000000"/>
                </a:solidFill>
                <a:latin typeface="Arial" charset="0"/>
                <a:ea typeface="ＭＳ Ｐゴシック" charset="0"/>
                <a:cs typeface="ＭＳ Ｐゴシック" charset="0"/>
                <a:sym typeface="Arial" charset="0"/>
              </a:defRPr>
            </a:lvl1pPr>
            <a:lvl2pPr marL="757066" indent="-291179" eaLnBrk="0" hangingPunct="0">
              <a:defRPr sz="1400">
                <a:solidFill>
                  <a:srgbClr val="000000"/>
                </a:solidFill>
                <a:latin typeface="Arial" charset="0"/>
                <a:ea typeface="ＭＳ Ｐゴシック" charset="0"/>
                <a:sym typeface="Arial" charset="0"/>
              </a:defRPr>
            </a:lvl2pPr>
            <a:lvl3pPr marL="1164717" indent="-232943" eaLnBrk="0" hangingPunct="0">
              <a:defRPr sz="1400">
                <a:solidFill>
                  <a:srgbClr val="000000"/>
                </a:solidFill>
                <a:latin typeface="Arial" charset="0"/>
                <a:ea typeface="ＭＳ Ｐゴシック" charset="0"/>
                <a:sym typeface="Arial" charset="0"/>
              </a:defRPr>
            </a:lvl3pPr>
            <a:lvl4pPr marL="1630604" indent="-232943" eaLnBrk="0" hangingPunct="0">
              <a:defRPr sz="1400">
                <a:solidFill>
                  <a:srgbClr val="000000"/>
                </a:solidFill>
                <a:latin typeface="Arial" charset="0"/>
                <a:ea typeface="ＭＳ Ｐゴシック" charset="0"/>
                <a:sym typeface="Arial" charset="0"/>
              </a:defRPr>
            </a:lvl4pPr>
            <a:lvl5pPr marL="2096491" indent="-232943" eaLnBrk="0" hangingPunct="0">
              <a:defRPr sz="1400">
                <a:solidFill>
                  <a:srgbClr val="000000"/>
                </a:solidFill>
                <a:latin typeface="Arial" charset="0"/>
                <a:ea typeface="ＭＳ Ｐゴシック" charset="0"/>
                <a:sym typeface="Arial" charset="0"/>
              </a:defRPr>
            </a:lvl5pPr>
            <a:lvl6pPr marL="2562377" indent="-232943" eaLnBrk="0" fontAlgn="base" hangingPunct="0">
              <a:spcBef>
                <a:spcPct val="0"/>
              </a:spcBef>
              <a:spcAft>
                <a:spcPct val="0"/>
              </a:spcAft>
              <a:defRPr sz="1400">
                <a:solidFill>
                  <a:srgbClr val="000000"/>
                </a:solidFill>
                <a:latin typeface="Arial" charset="0"/>
                <a:ea typeface="ＭＳ Ｐゴシック" charset="0"/>
                <a:sym typeface="Arial" charset="0"/>
              </a:defRPr>
            </a:lvl6pPr>
            <a:lvl7pPr marL="3028264" indent="-232943" eaLnBrk="0" fontAlgn="base" hangingPunct="0">
              <a:spcBef>
                <a:spcPct val="0"/>
              </a:spcBef>
              <a:spcAft>
                <a:spcPct val="0"/>
              </a:spcAft>
              <a:defRPr sz="1400">
                <a:solidFill>
                  <a:srgbClr val="000000"/>
                </a:solidFill>
                <a:latin typeface="Arial" charset="0"/>
                <a:ea typeface="ＭＳ Ｐゴシック" charset="0"/>
                <a:sym typeface="Arial" charset="0"/>
              </a:defRPr>
            </a:lvl7pPr>
            <a:lvl8pPr marL="3494151" indent="-232943" eaLnBrk="0" fontAlgn="base" hangingPunct="0">
              <a:spcBef>
                <a:spcPct val="0"/>
              </a:spcBef>
              <a:spcAft>
                <a:spcPct val="0"/>
              </a:spcAft>
              <a:defRPr sz="1400">
                <a:solidFill>
                  <a:srgbClr val="000000"/>
                </a:solidFill>
                <a:latin typeface="Arial" charset="0"/>
                <a:ea typeface="ＭＳ Ｐゴシック" charset="0"/>
                <a:sym typeface="Arial" charset="0"/>
              </a:defRPr>
            </a:lvl8pPr>
            <a:lvl9pPr marL="3960038" indent="-232943" eaLnBrk="0" fontAlgn="base" hangingPunct="0">
              <a:spcBef>
                <a:spcPct val="0"/>
              </a:spcBef>
              <a:spcAft>
                <a:spcPct val="0"/>
              </a:spcAft>
              <a:defRPr sz="1400">
                <a:solidFill>
                  <a:srgbClr val="000000"/>
                </a:solidFill>
                <a:latin typeface="Arial" charset="0"/>
                <a:ea typeface="ＭＳ Ｐゴシック" charset="0"/>
                <a:sym typeface="Arial" charset="0"/>
              </a:defRPr>
            </a:lvl9pPr>
          </a:lstStyle>
          <a:p>
            <a:pPr eaLnBrk="1" hangingPunct="1">
              <a:buSzPct val="25000"/>
            </a:pPr>
            <a:r>
              <a:rPr lang="en-US" sz="1200">
                <a:cs typeface="Arial" charset="0"/>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1" dirty="0" smtClean="0">
                <a:latin typeface="Calibri" charset="0"/>
              </a:rPr>
              <a:t>Literary</a:t>
            </a:r>
            <a:r>
              <a:rPr lang="en-US" dirty="0" smtClean="0">
                <a:latin typeface="Calibri" charset="0"/>
              </a:rPr>
              <a:t> (including </a:t>
            </a:r>
            <a:r>
              <a:rPr lang="en-US" sz="1200" dirty="0" smtClean="0"/>
              <a:t>stories, drama, poetry) and </a:t>
            </a:r>
            <a:r>
              <a:rPr lang="en-US" sz="1200" b="1" dirty="0" smtClean="0"/>
              <a:t>informational texts </a:t>
            </a:r>
            <a:r>
              <a:rPr lang="en-US" sz="1200" dirty="0" smtClean="0"/>
              <a:t>(including</a:t>
            </a:r>
            <a:r>
              <a:rPr lang="en-US" sz="1200" baseline="0" dirty="0" smtClean="0"/>
              <a:t> </a:t>
            </a:r>
            <a:r>
              <a:rPr lang="en-US" sz="1200" dirty="0" smtClean="0"/>
              <a:t>personal essays, literary nonfiction, speeches, opinion pieces, biographies, memoirs):</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dirty="0" smtClean="0"/>
              <a:t>50/50 mix in 4</a:t>
            </a:r>
            <a:r>
              <a:rPr lang="en-US" sz="1200" baseline="30000" dirty="0" smtClean="0"/>
              <a:t>th</a:t>
            </a:r>
            <a:r>
              <a:rPr lang="en-US" sz="1200" dirty="0" smtClean="0"/>
              <a:t> to 30/70 mix in 12</a:t>
            </a:r>
            <a:r>
              <a:rPr lang="en-US" sz="1200" baseline="30000" dirty="0" smtClean="0"/>
              <a:t>th</a:t>
            </a:r>
            <a:r>
              <a:rPr lang="en-US" sz="1200" dirty="0" smtClean="0"/>
              <a:t> (overall</a:t>
            </a:r>
            <a:r>
              <a:rPr lang="en-US" sz="1200" baseline="0" dirty="0" smtClean="0"/>
              <a:t> instructional time, </a:t>
            </a:r>
            <a:r>
              <a:rPr lang="en-US" sz="1200" b="1" baseline="0" dirty="0" smtClean="0"/>
              <a:t>not</a:t>
            </a:r>
            <a:r>
              <a:rPr lang="en-US" sz="1200" baseline="0" dirty="0" smtClean="0"/>
              <a:t> just senior English classes)</a:t>
            </a:r>
            <a:endParaRPr lang="en-US" sz="1200" dirty="0" smtClean="0"/>
          </a:p>
          <a:p>
            <a:pPr>
              <a:spcBef>
                <a:spcPct val="0"/>
              </a:spcBef>
            </a:pPr>
            <a:endParaRPr lang="en-US" dirty="0" smtClean="0">
              <a:latin typeface="Calibri" charset="0"/>
            </a:endParaRPr>
          </a:p>
          <a:p>
            <a:pPr>
              <a:spcBef>
                <a:spcPct val="0"/>
              </a:spcBef>
            </a:pPr>
            <a:r>
              <a:rPr lang="en-US" dirty="0" smtClean="0">
                <a:latin typeface="Calibri" charset="0"/>
              </a:rPr>
              <a:t>What</a:t>
            </a:r>
            <a:r>
              <a:rPr lang="ja-JP" altLang="en-US" dirty="0" smtClean="0">
                <a:latin typeface="Calibri" charset="0"/>
              </a:rPr>
              <a:t>’</a:t>
            </a:r>
            <a:r>
              <a:rPr lang="en-US" dirty="0" smtClean="0">
                <a:latin typeface="Calibri" charset="0"/>
              </a:rPr>
              <a:t>s important to keep in mind, however, is that the CCSS are not asking us to abandon the reading of literature.</a:t>
            </a:r>
            <a:endParaRPr lang="en-US" b="1" dirty="0" smtClean="0">
              <a:latin typeface="Calibri" charset="0"/>
            </a:endParaRPr>
          </a:p>
          <a:p>
            <a:pPr>
              <a:spcBef>
                <a:spcPct val="0"/>
              </a:spcBef>
            </a:pPr>
            <a:endParaRPr lang="en-US" b="1" dirty="0">
              <a:latin typeface="Calibri" charset="0"/>
            </a:endParaRPr>
          </a:p>
          <a:p>
            <a:pPr>
              <a:spcBef>
                <a:spcPct val="0"/>
              </a:spcBef>
            </a:pPr>
            <a:r>
              <a:rPr lang="en-US" dirty="0">
                <a:latin typeface="Calibri" charset="0"/>
              </a:rPr>
              <a:t>The</a:t>
            </a:r>
            <a:r>
              <a:rPr lang="en-US" b="1" dirty="0">
                <a:latin typeface="Calibri" charset="0"/>
              </a:rPr>
              <a:t> </a:t>
            </a:r>
            <a:r>
              <a:rPr lang="en-US" dirty="0">
                <a:latin typeface="Calibri" charset="0"/>
              </a:rPr>
              <a:t>proportion of materials and time devoted to informational text includes instruction across the curriculum, not just in English language arts classes. Nonetheless, fulfilling the Standards for 6-12 ELA will require much greater attention to a specific category of informational text – literary nonfiction – than has been traditional in the English language arts classes.</a:t>
            </a:r>
            <a:endParaRPr lang="en-US" b="1" dirty="0">
              <a:latin typeface="Calibri" charset="0"/>
            </a:endParaRPr>
          </a:p>
          <a:p>
            <a:pPr>
              <a:spcBef>
                <a:spcPct val="0"/>
              </a:spcBef>
            </a:pPr>
            <a:endParaRPr lang="en-US" dirty="0">
              <a:latin typeface="Calibri" charset="0"/>
            </a:endParaRPr>
          </a:p>
          <a:p>
            <a:pPr>
              <a:spcBef>
                <a:spcPct val="0"/>
              </a:spcBef>
            </a:pPr>
            <a:r>
              <a:rPr lang="ja-JP" altLang="en-US" dirty="0">
                <a:latin typeface="Calibri" charset="0"/>
              </a:rPr>
              <a:t>“</a:t>
            </a:r>
            <a:r>
              <a:rPr lang="en-US" dirty="0">
                <a:latin typeface="Calibri" charset="0"/>
              </a:rPr>
              <a:t>One of the most significant instructional impacts of the CCSS is the increase in the </a:t>
            </a:r>
            <a:r>
              <a:rPr lang="en-US" u="sng" dirty="0">
                <a:latin typeface="Calibri" charset="0"/>
              </a:rPr>
              <a:t>quantity</a:t>
            </a:r>
            <a:r>
              <a:rPr lang="en-US" dirty="0">
                <a:latin typeface="Calibri" charset="0"/>
              </a:rPr>
              <a:t> of literacy materials and amount of instructional </a:t>
            </a:r>
            <a:r>
              <a:rPr lang="en-US" u="sng" dirty="0">
                <a:latin typeface="Calibri" charset="0"/>
              </a:rPr>
              <a:t>time</a:t>
            </a:r>
            <a:r>
              <a:rPr lang="en-US" dirty="0">
                <a:latin typeface="Calibri" charset="0"/>
              </a:rPr>
              <a:t> devoted to informational text. However, this does not mean that senior English classes, for example, will devote 70% of their reading time to informational texts. Rather, 70% of the reading instruction students receive across their instructional day (in social studies and science, as well as ELA, for instance) will be devoted to informational text.</a:t>
            </a:r>
          </a:p>
          <a:p>
            <a:pPr>
              <a:spcBef>
                <a:spcPct val="0"/>
              </a:spcBef>
            </a:pPr>
            <a:endParaRPr lang="en-US" dirty="0">
              <a:latin typeface="Calibri" charset="0"/>
            </a:endParaRPr>
          </a:p>
          <a:p>
            <a:pPr>
              <a:spcBef>
                <a:spcPct val="0"/>
              </a:spcBef>
            </a:pPr>
            <a:r>
              <a:rPr lang="en-US" dirty="0">
                <a:latin typeface="Calibri" charset="0"/>
              </a:rPr>
              <a:t>Nonetheless, fulfilling the Standards for 6-12 ELA will require much greater attention to a specific category of informational text – literary nonfiction – than has been traditional in the English language arts classes.</a:t>
            </a:r>
            <a:r>
              <a:rPr lang="ja-JP" altLang="en-US" dirty="0">
                <a:latin typeface="Calibri" charset="0"/>
              </a:rPr>
              <a:t>”</a:t>
            </a:r>
            <a:endParaRPr lang="en-US" dirty="0">
              <a:latin typeface="Calibri" charset="0"/>
            </a:endParaRPr>
          </a:p>
          <a:p>
            <a:pPr>
              <a:spcBef>
                <a:spcPct val="0"/>
              </a:spcBef>
            </a:pPr>
            <a:endParaRPr lang="en-US" dirty="0">
              <a:latin typeface="Calibri" charset="0"/>
            </a:endParaRPr>
          </a:p>
          <a:p>
            <a:pPr>
              <a:spcBef>
                <a:spcPct val="0"/>
              </a:spcBef>
            </a:pPr>
            <a:endParaRPr lang="en-US" dirty="0">
              <a:latin typeface="Calibri" charset="0"/>
            </a:endParaRPr>
          </a:p>
          <a:p>
            <a:pPr>
              <a:spcBef>
                <a:spcPct val="0"/>
              </a:spcBef>
            </a:pPr>
            <a:endParaRPr lang="en-US" dirty="0">
              <a:latin typeface="Calibri" charset="0"/>
            </a:endParaRPr>
          </a:p>
          <a:p>
            <a:pPr>
              <a:spcBef>
                <a:spcPct val="0"/>
              </a:spcBef>
            </a:pPr>
            <a:endParaRPr lang="en-US" dirty="0">
              <a:latin typeface="Calibri" charset="0"/>
            </a:endParaRPr>
          </a:p>
          <a:p>
            <a:pPr>
              <a:spcBef>
                <a:spcPct val="0"/>
              </a:spcBef>
            </a:pPr>
            <a:endParaRPr lang="en-US" dirty="0">
              <a:latin typeface="Calibri" charset="0"/>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ＭＳ Ｐゴシック" charset="0"/>
              </a:defRPr>
            </a:lvl1pPr>
            <a:lvl2pPr marL="744064" indent="-286179">
              <a:defRPr>
                <a:solidFill>
                  <a:schemeClr val="tx1"/>
                </a:solidFill>
                <a:latin typeface="Gill Sans MT" charset="0"/>
                <a:ea typeface="ＭＳ Ｐゴシック" charset="0"/>
              </a:defRPr>
            </a:lvl2pPr>
            <a:lvl3pPr marL="1144715" indent="-228943">
              <a:defRPr>
                <a:solidFill>
                  <a:schemeClr val="tx1"/>
                </a:solidFill>
                <a:latin typeface="Gill Sans MT" charset="0"/>
                <a:ea typeface="ＭＳ Ｐゴシック" charset="0"/>
              </a:defRPr>
            </a:lvl3pPr>
            <a:lvl4pPr marL="1602600" indent="-228943">
              <a:defRPr>
                <a:solidFill>
                  <a:schemeClr val="tx1"/>
                </a:solidFill>
                <a:latin typeface="Gill Sans MT" charset="0"/>
                <a:ea typeface="ＭＳ Ｐゴシック" charset="0"/>
              </a:defRPr>
            </a:lvl4pPr>
            <a:lvl5pPr marL="2060486" indent="-228943">
              <a:defRPr>
                <a:solidFill>
                  <a:schemeClr val="tx1"/>
                </a:solidFill>
                <a:latin typeface="Gill Sans MT" charset="0"/>
                <a:ea typeface="ＭＳ Ｐゴシック" charset="0"/>
              </a:defRPr>
            </a:lvl5pPr>
            <a:lvl6pPr marL="2518372" indent="-228943" fontAlgn="base">
              <a:spcBef>
                <a:spcPct val="0"/>
              </a:spcBef>
              <a:spcAft>
                <a:spcPct val="0"/>
              </a:spcAft>
              <a:defRPr>
                <a:solidFill>
                  <a:schemeClr val="tx1"/>
                </a:solidFill>
                <a:latin typeface="Gill Sans MT" charset="0"/>
                <a:ea typeface="ＭＳ Ｐゴシック" charset="0"/>
              </a:defRPr>
            </a:lvl6pPr>
            <a:lvl7pPr marL="2976258" indent="-228943" fontAlgn="base">
              <a:spcBef>
                <a:spcPct val="0"/>
              </a:spcBef>
              <a:spcAft>
                <a:spcPct val="0"/>
              </a:spcAft>
              <a:defRPr>
                <a:solidFill>
                  <a:schemeClr val="tx1"/>
                </a:solidFill>
                <a:latin typeface="Gill Sans MT" charset="0"/>
                <a:ea typeface="ＭＳ Ｐゴシック" charset="0"/>
              </a:defRPr>
            </a:lvl7pPr>
            <a:lvl8pPr marL="3434144" indent="-228943" fontAlgn="base">
              <a:spcBef>
                <a:spcPct val="0"/>
              </a:spcBef>
              <a:spcAft>
                <a:spcPct val="0"/>
              </a:spcAft>
              <a:defRPr>
                <a:solidFill>
                  <a:schemeClr val="tx1"/>
                </a:solidFill>
                <a:latin typeface="Gill Sans MT" charset="0"/>
                <a:ea typeface="ＭＳ Ｐゴシック" charset="0"/>
              </a:defRPr>
            </a:lvl8pPr>
            <a:lvl9pPr marL="3892029" indent="-228943" fontAlgn="base">
              <a:spcBef>
                <a:spcPct val="0"/>
              </a:spcBef>
              <a:spcAft>
                <a:spcPct val="0"/>
              </a:spcAft>
              <a:defRPr>
                <a:solidFill>
                  <a:schemeClr val="tx1"/>
                </a:solidFill>
                <a:latin typeface="Gill Sans MT" charset="0"/>
                <a:ea typeface="ＭＳ Ｐゴシック" charset="0"/>
              </a:defRPr>
            </a:lvl9pPr>
          </a:lstStyle>
          <a:p>
            <a:fld id="{A9FA04A0-DFA6-2248-88FD-F52EBEA01126}" type="slidenum">
              <a:rPr lang="en-US">
                <a:solidFill>
                  <a:prstClr val="black"/>
                </a:solidFill>
                <a:latin typeface="Arial" charset="0"/>
              </a:rPr>
              <a:pPr/>
              <a:t>9</a:t>
            </a:fld>
            <a:endParaRPr lang="en-US">
              <a:solidFill>
                <a:prstClr val="black"/>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This chart represents the highlights of the Publishers</a:t>
            </a:r>
            <a:r>
              <a:rPr lang="ja-JP" altLang="en-US">
                <a:latin typeface="Calibri" charset="0"/>
              </a:rPr>
              <a:t>’</a:t>
            </a:r>
            <a:r>
              <a:rPr lang="en-US">
                <a:latin typeface="Calibri" charset="0"/>
              </a:rPr>
              <a:t> Criteria – which again emanate directly from the Standards.  It is easy enough to nod one</a:t>
            </a:r>
            <a:r>
              <a:rPr lang="ja-JP" altLang="en-US">
                <a:latin typeface="Calibri" charset="0"/>
              </a:rPr>
              <a:t>’</a:t>
            </a:r>
            <a:r>
              <a:rPr lang="en-US">
                <a:latin typeface="Calibri" charset="0"/>
              </a:rPr>
              <a:t>s head and agree with the shifts, and even agree with the Standards themselves.  This chart highlights the actualization of the shifts and Standards in various features of a literacy program.  </a:t>
            </a:r>
          </a:p>
          <a:p>
            <a:pPr eaLnBrk="1" hangingPunct="1">
              <a:spcBef>
                <a:spcPct val="0"/>
              </a:spcBef>
            </a:pPr>
            <a:endParaRPr lang="en-US">
              <a:latin typeface="Calibri" charset="0"/>
            </a:endParaRPr>
          </a:p>
          <a:p>
            <a:pPr eaLnBrk="1" hangingPunct="1">
              <a:spcBef>
                <a:spcPct val="0"/>
              </a:spcBef>
            </a:pPr>
            <a:r>
              <a:rPr lang="en-US">
                <a:latin typeface="Calibri" charset="0"/>
              </a:rPr>
              <a:t>As we go through this </a:t>
            </a:r>
            <a:r>
              <a:rPr lang="ja-JP" altLang="en-US">
                <a:latin typeface="Calibri" charset="0"/>
              </a:rPr>
              <a:t>“</a:t>
            </a:r>
            <a:r>
              <a:rPr lang="en-US">
                <a:latin typeface="Calibri" charset="0"/>
              </a:rPr>
              <a:t>Top Ten</a:t>
            </a:r>
            <a:r>
              <a:rPr lang="ja-JP" altLang="en-US">
                <a:latin typeface="Calibri" charset="0"/>
              </a:rPr>
              <a:t>”</a:t>
            </a:r>
            <a:r>
              <a:rPr lang="en-US">
                <a:latin typeface="Calibri" charset="0"/>
              </a:rPr>
              <a:t> list, reflect on or discuss the extent to which your current resources and pedagogy align.  </a:t>
            </a:r>
          </a:p>
          <a:p>
            <a:pPr eaLnBrk="1" hangingPunct="1">
              <a:spcBef>
                <a:spcPct val="0"/>
              </a:spcBef>
            </a:pPr>
            <a:endParaRPr lang="en-US">
              <a:latin typeface="Calibri" charset="0"/>
            </a:endParaRPr>
          </a:p>
        </p:txBody>
      </p:sp>
      <p:sp>
        <p:nvSpPr>
          <p:cNvPr id="5734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fld id="{F51BB4C2-2E97-7342-AB61-D684E45A417B}" type="slidenum">
              <a:rPr lang="en-US">
                <a:solidFill>
                  <a:prstClr val="black"/>
                </a:solidFill>
              </a:rPr>
              <a:pPr eaLnBrk="1" hangingPunct="1"/>
              <a:t>10</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buFontTx/>
              <a:buNone/>
            </a:pPr>
            <a:endParaRPr lang="en-US" sz="1000" dirty="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3917" indent="-286123" eaLnBrk="0" hangingPunct="0">
              <a:defRPr>
                <a:solidFill>
                  <a:schemeClr val="tx1"/>
                </a:solidFill>
                <a:latin typeface="Arial" pitchFamily="34" charset="0"/>
                <a:cs typeface="Arial" pitchFamily="34" charset="0"/>
              </a:defRPr>
            </a:lvl2pPr>
            <a:lvl3pPr marL="1144486" indent="-228897" eaLnBrk="0" hangingPunct="0">
              <a:defRPr>
                <a:solidFill>
                  <a:schemeClr val="tx1"/>
                </a:solidFill>
                <a:latin typeface="Arial" pitchFamily="34" charset="0"/>
                <a:cs typeface="Arial" pitchFamily="34" charset="0"/>
              </a:defRPr>
            </a:lvl3pPr>
            <a:lvl4pPr marL="1602283" indent="-228897" eaLnBrk="0" hangingPunct="0">
              <a:defRPr>
                <a:solidFill>
                  <a:schemeClr val="tx1"/>
                </a:solidFill>
                <a:latin typeface="Arial" pitchFamily="34" charset="0"/>
                <a:cs typeface="Arial" pitchFamily="34" charset="0"/>
              </a:defRPr>
            </a:lvl4pPr>
            <a:lvl5pPr marL="2060077" indent="-228897" eaLnBrk="0" hangingPunct="0">
              <a:defRPr>
                <a:solidFill>
                  <a:schemeClr val="tx1"/>
                </a:solidFill>
                <a:latin typeface="Arial" pitchFamily="34" charset="0"/>
                <a:cs typeface="Arial" pitchFamily="34" charset="0"/>
              </a:defRPr>
            </a:lvl5pPr>
            <a:lvl6pPr marL="2517871" indent="-228897" eaLnBrk="0" fontAlgn="base" hangingPunct="0">
              <a:spcBef>
                <a:spcPct val="0"/>
              </a:spcBef>
              <a:spcAft>
                <a:spcPct val="0"/>
              </a:spcAft>
              <a:defRPr>
                <a:solidFill>
                  <a:schemeClr val="tx1"/>
                </a:solidFill>
                <a:latin typeface="Arial" pitchFamily="34" charset="0"/>
                <a:cs typeface="Arial" pitchFamily="34" charset="0"/>
              </a:defRPr>
            </a:lvl6pPr>
            <a:lvl7pPr marL="2975667" indent="-228897" eaLnBrk="0" fontAlgn="base" hangingPunct="0">
              <a:spcBef>
                <a:spcPct val="0"/>
              </a:spcBef>
              <a:spcAft>
                <a:spcPct val="0"/>
              </a:spcAft>
              <a:defRPr>
                <a:solidFill>
                  <a:schemeClr val="tx1"/>
                </a:solidFill>
                <a:latin typeface="Arial" pitchFamily="34" charset="0"/>
                <a:cs typeface="Arial" pitchFamily="34" charset="0"/>
              </a:defRPr>
            </a:lvl7pPr>
            <a:lvl8pPr marL="3433461" indent="-228897" eaLnBrk="0" fontAlgn="base" hangingPunct="0">
              <a:spcBef>
                <a:spcPct val="0"/>
              </a:spcBef>
              <a:spcAft>
                <a:spcPct val="0"/>
              </a:spcAft>
              <a:defRPr>
                <a:solidFill>
                  <a:schemeClr val="tx1"/>
                </a:solidFill>
                <a:latin typeface="Arial" pitchFamily="34" charset="0"/>
                <a:cs typeface="Arial" pitchFamily="34" charset="0"/>
              </a:defRPr>
            </a:lvl8pPr>
            <a:lvl9pPr marL="3891256" indent="-228897"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1ED8D80-4C73-4551-AF41-77AC5C53E3E1}" type="slidenum">
              <a:rPr lang="en-US" smtClean="0">
                <a:solidFill>
                  <a:prstClr val="black"/>
                </a:solidFill>
              </a:rPr>
              <a:pPr eaLnBrk="1" hangingPunct="1"/>
              <a:t>11</a:t>
            </a:fld>
            <a:endParaRPr lang="en-US"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493776" y="344778"/>
            <a:ext cx="8257032" cy="769441"/>
          </a:xfrm>
        </p:spPr>
        <p:txBody>
          <a:bodyPr>
            <a:noAutofit/>
          </a:bodyPr>
          <a:lstStyle>
            <a:lvl1pPr algn="r">
              <a:defRPr sz="4400">
                <a:solidFill>
                  <a:schemeClr val="accent1"/>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493776" y="978408"/>
            <a:ext cx="8257032" cy="1209164"/>
          </a:xfrm>
        </p:spPr>
        <p:txBody>
          <a:bodyPr>
            <a:normAutofit/>
          </a:bodyPr>
          <a:lstStyle>
            <a:lvl1pPr marL="0" indent="0" algn="r">
              <a:spcBef>
                <a:spcPts val="0"/>
              </a:spcBef>
              <a:buNone/>
              <a:defRPr sz="30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a:t>
            </a:r>
          </a:p>
          <a:p>
            <a:r>
              <a:rPr lang="en-US" dirty="0" smtClean="0"/>
              <a:t>Presenter</a:t>
            </a:r>
          </a:p>
          <a:p>
            <a:r>
              <a:rPr lang="en-US" dirty="0" smtClean="0"/>
              <a:t>Presenter</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
        <p:nvSpPr>
          <p:cNvPr id="13" name="Text Placeholder 9"/>
          <p:cNvSpPr>
            <a:spLocks noGrp="1"/>
          </p:cNvSpPr>
          <p:nvPr>
            <p:ph type="body" sz="quarter" idx="13" hasCustomPrompt="1"/>
          </p:nvPr>
        </p:nvSpPr>
        <p:spPr>
          <a:xfrm>
            <a:off x="1387475" y="4733925"/>
            <a:ext cx="7299325" cy="967628"/>
          </a:xfrm>
        </p:spPr>
        <p:txBody>
          <a:bodyPr>
            <a:noAutofit/>
          </a:bodyPr>
          <a:lstStyle>
            <a:lvl1pPr marL="0" indent="0" algn="r">
              <a:spcBef>
                <a:spcPts val="0"/>
              </a:spcBef>
              <a:buNone/>
              <a:defRPr sz="2400" b="0"/>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Event Name</a:t>
            </a:r>
          </a:p>
          <a:p>
            <a:pPr lvl="0"/>
            <a:r>
              <a:rPr lang="en-US" dirty="0" smtClean="0"/>
              <a:t>Date</a:t>
            </a:r>
          </a:p>
        </p:txBody>
      </p:sp>
    </p:spTree>
    <p:extLst>
      <p:ext uri="{BB962C8B-B14F-4D97-AF65-F5344CB8AC3E}">
        <p14:creationId xmlns:p14="http://schemas.microsoft.com/office/powerpoint/2010/main" val="312477957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913308641"/>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488020678"/>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_Three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300318"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3300318"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4"/>
          <p:cNvSpPr>
            <a:spLocks noGrp="1"/>
          </p:cNvSpPr>
          <p:nvPr>
            <p:ph type="body" sz="quarter" idx="10"/>
          </p:nvPr>
        </p:nvSpPr>
        <p:spPr>
          <a:xfrm>
            <a:off x="6126480"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Content Placeholder 5"/>
          <p:cNvSpPr>
            <a:spLocks noGrp="1"/>
          </p:cNvSpPr>
          <p:nvPr>
            <p:ph sz="quarter" idx="11"/>
          </p:nvPr>
        </p:nvSpPr>
        <p:spPr>
          <a:xfrm>
            <a:off x="6126480"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7196120"/>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8303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72559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9825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8285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662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5680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2670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Autofit/>
          </a:bodyPr>
          <a:lstStyle>
            <a:lvl1pPr algn="ctr" defTabSz="457200" rtl="0" eaLnBrk="1" latinLnBrk="0" hangingPunct="1">
              <a:spcBef>
                <a:spcPct val="0"/>
              </a:spcBef>
              <a:buNone/>
              <a:defRPr lang="en-US" sz="3200" kern="1200" dirty="0">
                <a:solidFill>
                  <a:schemeClr val="accent4"/>
                </a:solidFill>
                <a:latin typeface="Franklin Gothic Book" pitchFamily="34" charset="0"/>
                <a:ea typeface="+mj-ea"/>
                <a:cs typeface="Franklin Gothic Book"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457200" indent="-457200" algn="l" defTabSz="457200" rtl="0" eaLnBrk="1" latinLnBrk="0" hangingPunct="1">
              <a:lnSpc>
                <a:spcPct val="90000"/>
              </a:lnSpc>
              <a:spcBef>
                <a:spcPts val="568"/>
              </a:spcBef>
              <a:buClr>
                <a:srgbClr val="299D37"/>
              </a:buClr>
              <a:buSzPct val="150000"/>
              <a:buFont typeface="Arial"/>
              <a:buChar char="•"/>
              <a:defRPr lang="en-US" sz="3200" kern="1200" dirty="0" smtClean="0">
                <a:solidFill>
                  <a:schemeClr val="tx1"/>
                </a:solidFill>
                <a:latin typeface="Franklin Gothic Book"/>
                <a:ea typeface="+mn-ea"/>
                <a:cs typeface="Franklin Gothic Book"/>
              </a:defRPr>
            </a:lvl1pPr>
            <a:lvl2pPr>
              <a:lnSpc>
                <a:spcPct val="90000"/>
              </a:lnSpc>
              <a:spcBef>
                <a:spcPts val="568"/>
              </a:spcBef>
              <a:defRPr>
                <a:solidFill>
                  <a:schemeClr val="tx1"/>
                </a:solidFill>
              </a:defRPr>
            </a:lvl2pPr>
            <a:lvl3pPr>
              <a:lnSpc>
                <a:spcPct val="90000"/>
              </a:lnSpc>
              <a:spcBef>
                <a:spcPts val="568"/>
              </a:spcBef>
              <a:defRPr>
                <a:solidFill>
                  <a:schemeClr val="tx1"/>
                </a:solidFill>
              </a:defRPr>
            </a:lvl3pPr>
            <a:lvl4pPr>
              <a:lnSpc>
                <a:spcPct val="90000"/>
              </a:lnSpc>
              <a:spcBef>
                <a:spcPts val="568"/>
              </a:spcBef>
              <a:defRPr>
                <a:solidFill>
                  <a:schemeClr val="tx1"/>
                </a:solidFill>
              </a:defRPr>
            </a:lvl4pPr>
            <a:lvl5pPr>
              <a:lnSpc>
                <a:spcPct val="90000"/>
              </a:lnSpc>
              <a:spcBef>
                <a:spcPts val="568"/>
              </a:spcBef>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6642100" y="6407150"/>
            <a:ext cx="2133600" cy="365125"/>
          </a:xfrm>
        </p:spPr>
        <p:txBody>
          <a:bodyPr/>
          <a:lstStyle>
            <a:lvl1pPr>
              <a:defRPr sz="900">
                <a:latin typeface="Franklin Gothic Book" pitchFamily="34" charset="0"/>
              </a:defRPr>
            </a:lvl1pPr>
          </a:lstStyle>
          <a:p>
            <a:r>
              <a:rPr lang="en-US" dirty="0" smtClean="0"/>
              <a:t>Page </a:t>
            </a:r>
            <a:fld id="{8EE25981-F994-48C1-AACC-4E19E384D26C}" type="slidenum">
              <a:rPr lang="en-US" smtClean="0"/>
              <a:pPr/>
              <a:t>‹#›</a:t>
            </a:fld>
            <a:endParaRPr lang="en-US" dirty="0"/>
          </a:p>
        </p:txBody>
      </p:sp>
    </p:spTree>
    <p:extLst>
      <p:ext uri="{BB962C8B-B14F-4D97-AF65-F5344CB8AC3E}">
        <p14:creationId xmlns:p14="http://schemas.microsoft.com/office/powerpoint/2010/main" val="2960551918"/>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628119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29666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558616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solidFill>
                  <a:prstClr val="black">
                    <a:tint val="75000"/>
                  </a:prstClr>
                </a:solidFill>
              </a:rPr>
              <a:pPr/>
              <a:t>8/6/13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433426C-0A21-4C76-8503-47074C29943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6975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
        <p:nvSpPr>
          <p:cNvPr id="8" name="Title 1"/>
          <p:cNvSpPr>
            <a:spLocks noGrp="1"/>
          </p:cNvSpPr>
          <p:nvPr>
            <p:ph type="ctrTitle"/>
          </p:nvPr>
        </p:nvSpPr>
        <p:spPr>
          <a:xfrm>
            <a:off x="749808" y="1261872"/>
            <a:ext cx="8110728" cy="672891"/>
          </a:xfrm>
        </p:spPr>
        <p:txBody>
          <a:bodyPr/>
          <a:lstStyle>
            <a:lvl1pPr algn="r">
              <a:defRPr sz="4000"/>
            </a:lvl1pPr>
          </a:lstStyle>
          <a:p>
            <a:r>
              <a:rPr lang="en-US" dirty="0" smtClean="0"/>
              <a:t>Click to edit Master title style</a:t>
            </a:r>
            <a:endParaRPr lang="en-US" dirty="0"/>
          </a:p>
        </p:txBody>
      </p:sp>
      <p:sp>
        <p:nvSpPr>
          <p:cNvPr id="9" name="Subtitle 2"/>
          <p:cNvSpPr>
            <a:spLocks noGrp="1"/>
          </p:cNvSpPr>
          <p:nvPr>
            <p:ph type="subTitle" idx="1"/>
          </p:nvPr>
        </p:nvSpPr>
        <p:spPr>
          <a:xfrm>
            <a:off x="749808" y="1892808"/>
            <a:ext cx="8110728" cy="871373"/>
          </a:xfrm>
        </p:spPr>
        <p:txBody>
          <a:bodyPr>
            <a:normAutofit/>
          </a:bodyPr>
          <a:lstStyle>
            <a:lvl1pPr marL="0" indent="0" algn="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20934139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702308589"/>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871740168"/>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160717712"/>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818150548"/>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140741945"/>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8/6/13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3683897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101130_Smarter_PPT_v5r12.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208929"/>
          </a:xfrm>
          <a:prstGeom prst="rect">
            <a:avLst/>
          </a:prstGeom>
        </p:spPr>
        <p:txBody>
          <a:bodyPr vert="horz" lIns="91440" tIns="45720" rIns="91440" bIns="45720" rtlCol="0">
            <a:normAutofit/>
          </a:bodyPr>
          <a:lstStyle/>
          <a:p>
            <a:pPr marL="457200" lvl="0" indent="-457200" algn="l" defTabSz="457200" rtl="0" eaLnBrk="1" latinLnBrk="0" hangingPunct="1">
              <a:spcBef>
                <a:spcPct val="20000"/>
              </a:spcBef>
              <a:buClr>
                <a:srgbClr val="299D37"/>
              </a:buClr>
              <a:buSzPct val="150000"/>
              <a:buFont typeface="Arial"/>
              <a:buChar char="•"/>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F9025-D128-CC4B-B075-F0A35CC9F153}" type="slidenum">
              <a:rPr lang="en-US" smtClean="0"/>
              <a:pPr/>
              <a:t>‹#›</a:t>
            </a:fld>
            <a:endParaRPr lang="en-US"/>
          </a:p>
        </p:txBody>
      </p:sp>
    </p:spTree>
    <p:extLst>
      <p:ext uri="{BB962C8B-B14F-4D97-AF65-F5344CB8AC3E}">
        <p14:creationId xmlns:p14="http://schemas.microsoft.com/office/powerpoint/2010/main" val="3808907515"/>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6" r:id="rId12"/>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lang="en-US" sz="3200" b="1" kern="1200" dirty="0">
          <a:solidFill>
            <a:schemeClr val="accent4"/>
          </a:solidFill>
          <a:latin typeface="Franklin Gothic Book" pitchFamily="34" charset="0"/>
          <a:ea typeface="+mj-ea"/>
          <a:cs typeface="+mj-cs"/>
        </a:defRPr>
      </a:lvl1pPr>
    </p:titleStyle>
    <p:bodyStyle>
      <a:lvl1pPr marL="342900" indent="-342900" algn="l" defTabSz="457200" rtl="0" eaLnBrk="1" latinLnBrk="0" hangingPunct="1">
        <a:lnSpc>
          <a:spcPct val="90000"/>
        </a:lnSpc>
        <a:spcBef>
          <a:spcPts val="568"/>
        </a:spcBef>
        <a:buClr>
          <a:schemeClr val="accent1"/>
        </a:buClr>
        <a:buSzPct val="125000"/>
        <a:buFont typeface="Arial"/>
        <a:buChar char="•"/>
        <a:defRPr lang="en-US" sz="3200" kern="1200" dirty="0" smtClean="0">
          <a:solidFill>
            <a:schemeClr val="tx1"/>
          </a:solidFill>
          <a:latin typeface="Franklin Gothic Book"/>
          <a:ea typeface="+mn-ea"/>
          <a:cs typeface="+mn-cs"/>
        </a:defRPr>
      </a:lvl1pPr>
      <a:lvl2pPr marL="742950" indent="-285750" algn="l" defTabSz="457200" rtl="0" eaLnBrk="1" latinLnBrk="0" hangingPunct="1">
        <a:lnSpc>
          <a:spcPct val="90000"/>
        </a:lnSpc>
        <a:spcBef>
          <a:spcPts val="568"/>
        </a:spcBef>
        <a:buFont typeface="Arial"/>
        <a:buChar char="–"/>
        <a:defRPr sz="2800" kern="1200">
          <a:solidFill>
            <a:schemeClr val="tx1"/>
          </a:solidFill>
          <a:latin typeface="+mn-lt"/>
          <a:ea typeface="+mn-ea"/>
          <a:cs typeface="+mn-cs"/>
        </a:defRPr>
      </a:lvl2pPr>
      <a:lvl3pPr marL="1143000" indent="-228600" algn="l" defTabSz="457200" rtl="0" eaLnBrk="1" latinLnBrk="0" hangingPunct="1">
        <a:lnSpc>
          <a:spcPct val="90000"/>
        </a:lnSpc>
        <a:spcBef>
          <a:spcPts val="568"/>
        </a:spcBef>
        <a:buFont typeface="Arial"/>
        <a:buChar char="•"/>
        <a:defRPr sz="2400" kern="1200">
          <a:solidFill>
            <a:schemeClr val="tx1"/>
          </a:solidFill>
          <a:latin typeface="+mn-lt"/>
          <a:ea typeface="+mn-ea"/>
          <a:cs typeface="+mn-cs"/>
        </a:defRPr>
      </a:lvl3pPr>
      <a:lvl4pPr marL="1600200" indent="-228600" algn="l" defTabSz="457200" rtl="0" eaLnBrk="1" latinLnBrk="0" hangingPunct="1">
        <a:lnSpc>
          <a:spcPct val="90000"/>
        </a:lnSpc>
        <a:spcBef>
          <a:spcPts val="568"/>
        </a:spcBef>
        <a:buFont typeface="Arial"/>
        <a:buChar char="–"/>
        <a:defRPr sz="2000" kern="1200">
          <a:solidFill>
            <a:schemeClr val="tx1"/>
          </a:solidFill>
          <a:latin typeface="+mn-lt"/>
          <a:ea typeface="+mn-ea"/>
          <a:cs typeface="+mn-cs"/>
        </a:defRPr>
      </a:lvl4pPr>
      <a:lvl5pPr marL="2057400" indent="-228600" algn="l" defTabSz="457200" rtl="0" eaLnBrk="1" latinLnBrk="0" hangingPunct="1">
        <a:lnSpc>
          <a:spcPct val="90000"/>
        </a:lnSpc>
        <a:spcBef>
          <a:spcPts val="568"/>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DAB5F78-54C8-4FF3-BD2B-F88F1834A62C}" type="datetimeFigureOut">
              <a:rPr lang="en-US" smtClean="0">
                <a:solidFill>
                  <a:prstClr val="black">
                    <a:tint val="75000"/>
                  </a:prstClr>
                </a:solidFill>
              </a:rPr>
              <a:pPr defTabSz="914400"/>
              <a:t>8/6/13</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C433426C-0A21-4C76-8503-47074C299434}"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986593251"/>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moore@sbctc.edu" TargetMode="External"/><Relationship Id="rId4" Type="http://schemas.openxmlformats.org/officeDocument/2006/relationships/image" Target="../media/image4.pn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hyperlink" Target="http://www.k12.wa.us/corestandards/default.aspx" TargetMode="External"/><Relationship Id="rId9" Type="http://schemas.openxmlformats.org/officeDocument/2006/relationships/image" Target="../media/image11.gif"/><Relationship Id="rId10" Type="http://schemas.openxmlformats.org/officeDocument/2006/relationships/hyperlink" Target="http://www.edweek.org/tm/articles/2013/03/13/ccio_danielson_teaching.html" TargetMode="External"/><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png"/><Relationship Id="rId6" Type="http://schemas.openxmlformats.org/officeDocument/2006/relationships/image" Target="../media/image15.jpeg"/><Relationship Id="rId7" Type="http://schemas.openxmlformats.org/officeDocument/2006/relationships/image" Target="../media/image16.jpeg"/><Relationship Id="rId8" Type="http://schemas.openxmlformats.org/officeDocument/2006/relationships/image" Target="../media/image17.pn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3" Type="http://schemas.openxmlformats.org/officeDocument/2006/relationships/tags" Target="../tags/tag12.xml"/><Relationship Id="rId14" Type="http://schemas.openxmlformats.org/officeDocument/2006/relationships/tags" Target="../tags/tag13.xml"/><Relationship Id="rId15" Type="http://schemas.openxmlformats.org/officeDocument/2006/relationships/tags" Target="../tags/tag14.xml"/><Relationship Id="rId16" Type="http://schemas.openxmlformats.org/officeDocument/2006/relationships/tags" Target="../tags/tag15.xml"/><Relationship Id="rId17" Type="http://schemas.openxmlformats.org/officeDocument/2006/relationships/tags" Target="../tags/tag16.xml"/><Relationship Id="rId18" Type="http://schemas.openxmlformats.org/officeDocument/2006/relationships/tags" Target="../tags/tag17.xml"/><Relationship Id="rId19" Type="http://schemas.openxmlformats.org/officeDocument/2006/relationships/tags" Target="../tags/tag18.xml"/><Relationship Id="rId63" Type="http://schemas.microsoft.com/office/2007/relationships/hdphoto" Target="../media/hdphoto1.wdp"/><Relationship Id="rId50" Type="http://schemas.openxmlformats.org/officeDocument/2006/relationships/tags" Target="../tags/tag49.xml"/><Relationship Id="rId51" Type="http://schemas.openxmlformats.org/officeDocument/2006/relationships/tags" Target="../tags/tag50.xml"/><Relationship Id="rId52" Type="http://schemas.openxmlformats.org/officeDocument/2006/relationships/tags" Target="../tags/tag51.xml"/><Relationship Id="rId53" Type="http://schemas.openxmlformats.org/officeDocument/2006/relationships/tags" Target="../tags/tag52.xml"/><Relationship Id="rId54" Type="http://schemas.openxmlformats.org/officeDocument/2006/relationships/tags" Target="../tags/tag53.xml"/><Relationship Id="rId55" Type="http://schemas.openxmlformats.org/officeDocument/2006/relationships/tags" Target="../tags/tag54.xml"/><Relationship Id="rId56" Type="http://schemas.openxmlformats.org/officeDocument/2006/relationships/tags" Target="../tags/tag55.xml"/><Relationship Id="rId57" Type="http://schemas.openxmlformats.org/officeDocument/2006/relationships/tags" Target="../tags/tag56.xml"/><Relationship Id="rId58" Type="http://schemas.openxmlformats.org/officeDocument/2006/relationships/tags" Target="../tags/tag57.xml"/><Relationship Id="rId59" Type="http://schemas.openxmlformats.org/officeDocument/2006/relationships/slideLayout" Target="../slideLayouts/slideLayout6.xml"/><Relationship Id="rId40" Type="http://schemas.openxmlformats.org/officeDocument/2006/relationships/tags" Target="../tags/tag39.xml"/><Relationship Id="rId41" Type="http://schemas.openxmlformats.org/officeDocument/2006/relationships/tags" Target="../tags/tag40.xml"/><Relationship Id="rId42" Type="http://schemas.openxmlformats.org/officeDocument/2006/relationships/tags" Target="../tags/tag41.xml"/><Relationship Id="rId43" Type="http://schemas.openxmlformats.org/officeDocument/2006/relationships/tags" Target="../tags/tag42.xml"/><Relationship Id="rId44" Type="http://schemas.openxmlformats.org/officeDocument/2006/relationships/tags" Target="../tags/tag43.xml"/><Relationship Id="rId45" Type="http://schemas.openxmlformats.org/officeDocument/2006/relationships/tags" Target="../tags/tag44.xml"/><Relationship Id="rId46" Type="http://schemas.openxmlformats.org/officeDocument/2006/relationships/tags" Target="../tags/tag45.xml"/><Relationship Id="rId47" Type="http://schemas.openxmlformats.org/officeDocument/2006/relationships/tags" Target="../tags/tag46.xml"/><Relationship Id="rId48" Type="http://schemas.openxmlformats.org/officeDocument/2006/relationships/tags" Target="../tags/tag47.xml"/><Relationship Id="rId49" Type="http://schemas.openxmlformats.org/officeDocument/2006/relationships/tags" Target="../tags/tag48.xml"/><Relationship Id="rId1" Type="http://schemas.openxmlformats.org/officeDocument/2006/relationships/vmlDrawing" Target="../drawings/vmlDrawing1.vml"/><Relationship Id="rId2" Type="http://schemas.openxmlformats.org/officeDocument/2006/relationships/tags" Target="../tags/tag1.xml"/><Relationship Id="rId3" Type="http://schemas.openxmlformats.org/officeDocument/2006/relationships/tags" Target="../tags/tag2.xml"/><Relationship Id="rId4" Type="http://schemas.openxmlformats.org/officeDocument/2006/relationships/tags" Target="../tags/tag3.xml"/><Relationship Id="rId5" Type="http://schemas.openxmlformats.org/officeDocument/2006/relationships/tags" Target="../tags/tag4.xml"/><Relationship Id="rId6" Type="http://schemas.openxmlformats.org/officeDocument/2006/relationships/tags" Target="../tags/tag5.xml"/><Relationship Id="rId7" Type="http://schemas.openxmlformats.org/officeDocument/2006/relationships/tags" Target="../tags/tag6.xml"/><Relationship Id="rId8" Type="http://schemas.openxmlformats.org/officeDocument/2006/relationships/tags" Target="../tags/tag7.xml"/><Relationship Id="rId9" Type="http://schemas.openxmlformats.org/officeDocument/2006/relationships/tags" Target="../tags/tag8.xml"/><Relationship Id="rId30" Type="http://schemas.openxmlformats.org/officeDocument/2006/relationships/tags" Target="../tags/tag29.xml"/><Relationship Id="rId31" Type="http://schemas.openxmlformats.org/officeDocument/2006/relationships/tags" Target="../tags/tag30.xml"/><Relationship Id="rId32" Type="http://schemas.openxmlformats.org/officeDocument/2006/relationships/tags" Target="../tags/tag31.xml"/><Relationship Id="rId33" Type="http://schemas.openxmlformats.org/officeDocument/2006/relationships/tags" Target="../tags/tag32.xml"/><Relationship Id="rId34" Type="http://schemas.openxmlformats.org/officeDocument/2006/relationships/tags" Target="../tags/tag33.xml"/><Relationship Id="rId35" Type="http://schemas.openxmlformats.org/officeDocument/2006/relationships/tags" Target="../tags/tag34.xml"/><Relationship Id="rId36" Type="http://schemas.openxmlformats.org/officeDocument/2006/relationships/tags" Target="../tags/tag35.xml"/><Relationship Id="rId37" Type="http://schemas.openxmlformats.org/officeDocument/2006/relationships/tags" Target="../tags/tag36.xml"/><Relationship Id="rId38" Type="http://schemas.openxmlformats.org/officeDocument/2006/relationships/tags" Target="../tags/tag37.xml"/><Relationship Id="rId39" Type="http://schemas.openxmlformats.org/officeDocument/2006/relationships/tags" Target="../tags/tag38.xml"/><Relationship Id="rId20" Type="http://schemas.openxmlformats.org/officeDocument/2006/relationships/tags" Target="../tags/tag19.xml"/><Relationship Id="rId21" Type="http://schemas.openxmlformats.org/officeDocument/2006/relationships/tags" Target="../tags/tag20.xml"/><Relationship Id="rId22" Type="http://schemas.openxmlformats.org/officeDocument/2006/relationships/tags" Target="../tags/tag21.xml"/><Relationship Id="rId23" Type="http://schemas.openxmlformats.org/officeDocument/2006/relationships/tags" Target="../tags/tag22.xml"/><Relationship Id="rId24" Type="http://schemas.openxmlformats.org/officeDocument/2006/relationships/tags" Target="../tags/tag23.xml"/><Relationship Id="rId25" Type="http://schemas.openxmlformats.org/officeDocument/2006/relationships/tags" Target="../tags/tag24.xml"/><Relationship Id="rId26" Type="http://schemas.openxmlformats.org/officeDocument/2006/relationships/tags" Target="../tags/tag25.xml"/><Relationship Id="rId27" Type="http://schemas.openxmlformats.org/officeDocument/2006/relationships/tags" Target="../tags/tag26.xml"/><Relationship Id="rId28" Type="http://schemas.openxmlformats.org/officeDocument/2006/relationships/tags" Target="../tags/tag27.xml"/><Relationship Id="rId29" Type="http://schemas.openxmlformats.org/officeDocument/2006/relationships/tags" Target="../tags/tag28.xml"/><Relationship Id="rId60" Type="http://schemas.openxmlformats.org/officeDocument/2006/relationships/oleObject" Target="../embeddings/oleObject1.bin"/><Relationship Id="rId61" Type="http://schemas.openxmlformats.org/officeDocument/2006/relationships/image" Target="../media/image19.emf"/><Relationship Id="rId62" Type="http://schemas.openxmlformats.org/officeDocument/2006/relationships/image" Target="../media/image20.png"/><Relationship Id="rId10" Type="http://schemas.openxmlformats.org/officeDocument/2006/relationships/tags" Target="../tags/tag9.xml"/><Relationship Id="rId11" Type="http://schemas.openxmlformats.org/officeDocument/2006/relationships/tags" Target="../tags/tag10.xml"/><Relationship Id="rId12"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3" Type="http://schemas.openxmlformats.org/officeDocument/2006/relationships/hyperlink" Target="http://k12.wa.us/SMARTER/StateNetworkofEducators.aspx" TargetMode="External"/><Relationship Id="rId4" Type="http://schemas.openxmlformats.org/officeDocument/2006/relationships/image" Target="../media/image21.png"/><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wmf"/></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34.xml.rels><?xml version="1.0" encoding="UTF-8" standalone="yes"?>
<Relationships xmlns="http://schemas.openxmlformats.org/package/2006/relationships"><Relationship Id="rId11" Type="http://schemas.openxmlformats.org/officeDocument/2006/relationships/hyperlink" Target="http://ime.math.arizona.edu/progressions/" TargetMode="External"/><Relationship Id="rId12" Type="http://schemas.openxmlformats.org/officeDocument/2006/relationships/hyperlink" Target="http://www.corestandards.org/assets/Math_Publishers_Criteria_HS_Spring%202013_FINAL.pdf" TargetMode="External"/><Relationship Id="rId13" Type="http://schemas.openxmlformats.org/officeDocument/2006/relationships/hyperlink" Target="http://www.ccsstoolbox.org/" TargetMode="External"/><Relationship Id="rId14" Type="http://schemas.openxmlformats.org/officeDocument/2006/relationships/hyperlink" Target="http://www.illustrativemathematics.org/" TargetMode="External"/><Relationship Id="rId15" Type="http://schemas.openxmlformats.org/officeDocument/2006/relationships/hyperlink" Target="http://www.k12.wa.us/corestandards/" TargetMode="External"/><Relationship Id="rId16" Type="http://schemas.openxmlformats.org/officeDocument/2006/relationships/hyperlink" Target="http://www.smarterbalanced.org/" TargetMode="External"/><Relationship Id="rId17" Type="http://schemas.openxmlformats.org/officeDocument/2006/relationships/hyperlink" Target="http://wacore2college.wikispaces.com/" TargetMode="External"/><Relationship Id="rId1" Type="http://schemas.openxmlformats.org/officeDocument/2006/relationships/slideLayout" Target="../slideLayouts/slideLayout16.xml"/><Relationship Id="rId2" Type="http://schemas.openxmlformats.org/officeDocument/2006/relationships/hyperlink" Target="http://www.parcconline.org/mcf/ela/parcc-model-content-frameworks-browser" TargetMode="External"/><Relationship Id="rId3" Type="http://schemas.openxmlformats.org/officeDocument/2006/relationships/hyperlink" Target="http://www.parcconline.org/mcf/mathematics/parcc-model-content-frameworks-browser" TargetMode="External"/><Relationship Id="rId4" Type="http://schemas.openxmlformats.org/officeDocument/2006/relationships/hyperlink" Target="http://www.parcconline.org/mcf/english-language-artsliteracy/writing-standards-progression-grades-9%E2%80%9310-grades-11%E2%80%9312" TargetMode="External"/><Relationship Id="rId5" Type="http://schemas.openxmlformats.org/officeDocument/2006/relationships/hyperlink" Target="http://www.parcconline.org/mcf/english-language-artsliteracy/speaking-and-listening-standards-progression-grades-9%E2%80%9310-grades-11" TargetMode="External"/><Relationship Id="rId6" Type="http://schemas.openxmlformats.org/officeDocument/2006/relationships/hyperlink" Target="http://www.achievethecore.org/" TargetMode="External"/><Relationship Id="rId7" Type="http://schemas.openxmlformats.org/officeDocument/2006/relationships/hyperlink" Target="http://www.livebinders.com/play/play/84777" TargetMode="External"/><Relationship Id="rId8" Type="http://schemas.openxmlformats.org/officeDocument/2006/relationships/hyperlink" Target="http://www.noycefdn.org/resources.php" TargetMode="External"/><Relationship Id="rId9" Type="http://schemas.openxmlformats.org/officeDocument/2006/relationships/hyperlink" Target="http://www.achieve.org/EQuIP" TargetMode="External"/><Relationship Id="rId10" Type="http://schemas.openxmlformats.org/officeDocument/2006/relationships/hyperlink" Target="http://engageny.org/"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www.corestandards.org/assets/Appendix_A.pdf" TargetMode="External"/><Relationship Id="rId4" Type="http://schemas.openxmlformats.org/officeDocument/2006/relationships/hyperlink" Target="http://www.corestandards.org/assets/Appendix_B.pdf" TargetMode="External"/><Relationship Id="rId5" Type="http://schemas.openxmlformats.org/officeDocument/2006/relationships/hyperlink" Target="http://www.corestandards.org/assets/Appendix_C.pdf" TargetMode="External"/><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hyperlink" Target="http://www.calstate.edu/eap/englishcourse/materials.shtml" TargetMode="External"/><Relationship Id="rId4" Type="http://schemas.openxmlformats.org/officeDocument/2006/relationships/hyperlink" Target="http://www.utdanacenter.org/pre-kindergarten-12-education/tools-for-teaching-and-learning/advanced-quantitative-reasoning-advanced-mathematical-decision-making/" TargetMode="External"/><Relationship Id="rId5" Type="http://schemas.openxmlformats.org/officeDocument/2006/relationships/hyperlink" Target="http://www.instruction.greenriver.edu/projecttime/success_stories/app_math_reasoning.htm" TargetMode="External"/><Relationship Id="rId6" Type="http://schemas.openxmlformats.org/officeDocument/2006/relationships/hyperlink" Target="http://transitionmathproject.org/index.php/resources/resources_detail/tmp-ii-project-docs" TargetMode="External"/><Relationship Id="rId1" Type="http://schemas.openxmlformats.org/officeDocument/2006/relationships/slideLayout" Target="../slideLayouts/slideLayout14.xml"/><Relationship Id="rId2" Type="http://schemas.openxmlformats.org/officeDocument/2006/relationships/hyperlink" Target="http://www.sreb.org/page/1073/college_and_career_readiness.html"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KdCav9-2Ri4&amp;ytsession=DqUjwTr4D6WE4YOnfpyPkLVV_WCBzgDxo1l4eWf-qFVvFNj7GEB65ulcg1oJXdp8W3oaLJR39E6BWGEGYA5UGrJf0v_-UOeX60H3_9jptGoKaZ7pRkpMobPQO8X8KbBCFWI0_-O0YFlkCKfswaAmnUF9lqYS3HgobmQmzo58wJb1cGzdDbhnlIEs97to0sMADUqUgVNOT6DywjAzylvCIDdedJMl1nE_cBAHWBSlGxWpdPe4kNZYtQJSYd-fC7WmlPX1dAVcD9mAY_PTz7KcUduFxXxWO_FG573A7Rc9ci-nnJ9XLM_5WylSdqYo8_KrHlb-Lrs4afgFIORJGJWuGvWUGREVYZsUZkp8ZjnSFRTuMIKHkUJi9lI6pwes3HnGbil9OC9j6LFiW0tX8pOpkNqI2KVgpp0EazNu3LTHszSsPiqpP7B__KRXJoL88hVbX9Whett_v3AzDoXqyvP5yMpeBJyAVgN17-H5Wl3NZfF_n-7OHg_1KCL8nwMuk6Rcw82KSdBzH5RPEfU2reW13eQ9ab8VuDMYdgdDXIsJDcuYmBAj09qxHs-NwoNJulbygg6ZzWLwXBQhFI58dVy4oVxzh-ZoMhtH" TargetMode="External"/><Relationship Id="rId4" Type="http://schemas.openxmlformats.org/officeDocument/2006/relationships/image" Target="../media/image7.jpg"/><Relationship Id="rId5" Type="http://schemas.openxmlformats.org/officeDocument/2006/relationships/hyperlink" Target="http://www.eagleforum.org/publications/column/obama-core-is-another-power-grab.html" TargetMode="External"/><Relationship Id="rId6" Type="http://schemas.openxmlformats.org/officeDocument/2006/relationships/hyperlink" Target="http://www.newschools.org/blog/common-core-spiracy" TargetMode="External"/><Relationship Id="rId7" Type="http://schemas.openxmlformats.org/officeDocument/2006/relationships/hyperlink" Target="http://vimeo.com/51933492" TargetMode="External"/><Relationship Id="rId8" Type="http://schemas.openxmlformats.org/officeDocument/2006/relationships/image" Target="../media/image8.jpeg"/><Relationship Id="rId9" Type="http://schemas.openxmlformats.org/officeDocument/2006/relationships/hyperlink" Target="http://www.edweek.org/tm/articles/2013/03/13/ccio_danielson_teaching.html" TargetMode="External"/><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2.png"/></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18.xml"/><Relationship Id="rId2" Type="http://schemas.openxmlformats.org/officeDocument/2006/relationships/diagramData" Target="../diagrams/data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9.jpe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hyperlink" Target="http://youtu.be/1zHWMfg_8r0" TargetMode="External"/><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96790"/>
            <a:ext cx="9144000" cy="1869688"/>
          </a:xfrm>
        </p:spPr>
        <p:txBody>
          <a:bodyPr>
            <a:noAutofit/>
          </a:bodyPr>
          <a:lstStyle/>
          <a:p>
            <a:r>
              <a:rPr lang="en-US" sz="3600" b="1" dirty="0" smtClean="0">
                <a:solidFill>
                  <a:srgbClr val="6D25C9"/>
                </a:solidFill>
              </a:rPr>
              <a:t>WA Core to College Implementation Partnership Teams:</a:t>
            </a:r>
            <a:br>
              <a:rPr lang="en-US" sz="3600" b="1" dirty="0" smtClean="0">
                <a:solidFill>
                  <a:srgbClr val="6D25C9"/>
                </a:solidFill>
              </a:rPr>
            </a:br>
            <a:r>
              <a:rPr lang="en-US" sz="3600" b="1" dirty="0" smtClean="0">
                <a:solidFill>
                  <a:srgbClr val="6D25C9"/>
                </a:solidFill>
              </a:rPr>
              <a:t>Summer Institute 2013</a:t>
            </a:r>
            <a:endParaRPr lang="en-US" sz="3600" b="1" dirty="0">
              <a:solidFill>
                <a:srgbClr val="6D25C9"/>
              </a:solidFill>
            </a:endParaRPr>
          </a:p>
        </p:txBody>
      </p:sp>
      <p:sp>
        <p:nvSpPr>
          <p:cNvPr id="3" name="Content Placeholder 2"/>
          <p:cNvSpPr>
            <a:spLocks noGrp="1"/>
          </p:cNvSpPr>
          <p:nvPr>
            <p:ph type="subTitle" idx="1"/>
          </p:nvPr>
        </p:nvSpPr>
        <p:spPr>
          <a:xfrm>
            <a:off x="0" y="5118411"/>
            <a:ext cx="9130144" cy="1538868"/>
          </a:xfrm>
        </p:spPr>
        <p:txBody>
          <a:bodyPr>
            <a:normAutofit fontScale="47500" lnSpcReduction="20000"/>
          </a:bodyPr>
          <a:lstStyle/>
          <a:p>
            <a:r>
              <a:rPr lang="en-US" sz="5100" dirty="0" smtClean="0">
                <a:solidFill>
                  <a:schemeClr val="tx1"/>
                </a:solidFill>
              </a:rPr>
              <a:t>William </a:t>
            </a:r>
            <a:r>
              <a:rPr lang="en-US" sz="5100" dirty="0">
                <a:solidFill>
                  <a:schemeClr val="tx1"/>
                </a:solidFill>
              </a:rPr>
              <a:t>S. Moore, Ph.D., Policy </a:t>
            </a:r>
            <a:r>
              <a:rPr lang="en-US" sz="5100" dirty="0" smtClean="0">
                <a:solidFill>
                  <a:schemeClr val="tx1"/>
                </a:solidFill>
              </a:rPr>
              <a:t>Associate, SBCTC</a:t>
            </a:r>
            <a:endParaRPr lang="en-US" sz="5100" dirty="0">
              <a:solidFill>
                <a:schemeClr val="tx1"/>
              </a:solidFill>
            </a:endParaRPr>
          </a:p>
          <a:p>
            <a:r>
              <a:rPr lang="en-US" sz="5100" dirty="0">
                <a:solidFill>
                  <a:schemeClr val="tx1"/>
                </a:solidFill>
              </a:rPr>
              <a:t>Director, Core to College Alignment </a:t>
            </a:r>
            <a:r>
              <a:rPr lang="en-US" sz="5100" dirty="0" smtClean="0">
                <a:solidFill>
                  <a:schemeClr val="tx1"/>
                </a:solidFill>
              </a:rPr>
              <a:t>&amp; </a:t>
            </a:r>
          </a:p>
          <a:p>
            <a:r>
              <a:rPr lang="en-US" sz="5100" dirty="0" smtClean="0">
                <a:solidFill>
                  <a:schemeClr val="tx1"/>
                </a:solidFill>
              </a:rPr>
              <a:t>Transition </a:t>
            </a:r>
            <a:r>
              <a:rPr lang="en-US" sz="5100" dirty="0">
                <a:solidFill>
                  <a:schemeClr val="tx1"/>
                </a:solidFill>
              </a:rPr>
              <a:t>Mathematics Project</a:t>
            </a:r>
          </a:p>
          <a:p>
            <a:r>
              <a:rPr lang="en-US" sz="5100" dirty="0" smtClean="0">
                <a:hlinkClick r:id="rId3"/>
              </a:rPr>
              <a:t>bmoore@sbctc.edu</a:t>
            </a:r>
            <a:endParaRPr lang="en-US" sz="5100" dirty="0" smtClean="0"/>
          </a:p>
        </p:txBody>
      </p:sp>
      <p:pic>
        <p:nvPicPr>
          <p:cNvPr id="4" name="pic"/>
          <p:cNvPicPr/>
          <p:nvPr/>
        </p:nvPicPr>
        <p:blipFill>
          <a:blip r:embed="rId4" cstate="print"/>
          <a:stretch>
            <a:fillRect/>
          </a:stretch>
        </p:blipFill>
        <p:spPr>
          <a:xfrm>
            <a:off x="3048000" y="23906"/>
            <a:ext cx="3200400" cy="1881094"/>
          </a:xfrm>
          <a:prstGeom prst="rect">
            <a:avLst/>
          </a:prstGeom>
        </p:spPr>
      </p:pic>
    </p:spTree>
    <p:extLst>
      <p:ext uri="{BB962C8B-B14F-4D97-AF65-F5344CB8AC3E}">
        <p14:creationId xmlns:p14="http://schemas.microsoft.com/office/powerpoint/2010/main" val="14959456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30058"/>
            <a:ext cx="8229600" cy="884238"/>
          </a:xfrm>
        </p:spPr>
        <p:txBody>
          <a:bodyPr/>
          <a:lstStyle/>
          <a:p>
            <a:pPr eaLnBrk="1" hangingPunct="1"/>
            <a:r>
              <a:rPr lang="en-US" b="1" dirty="0" smtClean="0">
                <a:solidFill>
                  <a:srgbClr val="660066"/>
                </a:solidFill>
              </a:rPr>
              <a:t>Specific ELA Shifts</a:t>
            </a:r>
            <a:endParaRPr lang="en-US" b="1" dirty="0">
              <a:solidFill>
                <a:srgbClr val="660066"/>
              </a:solidFill>
            </a:endParaRPr>
          </a:p>
        </p:txBody>
      </p:sp>
      <p:sp>
        <p:nvSpPr>
          <p:cNvPr id="33795" name="Text Placeholder 2"/>
          <p:cNvSpPr>
            <a:spLocks noGrp="1"/>
          </p:cNvSpPr>
          <p:nvPr>
            <p:ph type="body" idx="1"/>
          </p:nvPr>
        </p:nvSpPr>
        <p:spPr>
          <a:xfrm>
            <a:off x="228600" y="1066800"/>
            <a:ext cx="4268788" cy="639763"/>
          </a:xfrm>
          <a:solidFill>
            <a:schemeClr val="accent4">
              <a:lumMod val="20000"/>
              <a:lumOff val="80000"/>
            </a:schemeClr>
          </a:solidFill>
        </p:spPr>
        <p:txBody>
          <a:bodyPr/>
          <a:lstStyle/>
          <a:p>
            <a:pPr eaLnBrk="1" hangingPunct="1"/>
            <a:r>
              <a:rPr lang="en-US" u="sng" dirty="0" smtClean="0">
                <a:latin typeface="Calibri" charset="0"/>
              </a:rPr>
              <a:t>From…</a:t>
            </a:r>
            <a:r>
              <a:rPr lang="en-US" dirty="0">
                <a:latin typeface="Calibri" charset="0"/>
              </a:rPr>
              <a:t>	</a:t>
            </a:r>
          </a:p>
        </p:txBody>
      </p:sp>
      <p:sp>
        <p:nvSpPr>
          <p:cNvPr id="33796" name="Text Placeholder 4"/>
          <p:cNvSpPr>
            <a:spLocks noGrp="1"/>
          </p:cNvSpPr>
          <p:nvPr>
            <p:ph type="body" sz="quarter" idx="3"/>
          </p:nvPr>
        </p:nvSpPr>
        <p:spPr>
          <a:xfrm>
            <a:off x="4648200" y="1066800"/>
            <a:ext cx="4041775" cy="639763"/>
          </a:xfrm>
          <a:solidFill>
            <a:srgbClr val="E6E0EC"/>
          </a:solidFill>
        </p:spPr>
        <p:txBody>
          <a:bodyPr/>
          <a:lstStyle/>
          <a:p>
            <a:pPr eaLnBrk="1" hangingPunct="1"/>
            <a:r>
              <a:rPr lang="en-US" u="sng" dirty="0" smtClean="0">
                <a:latin typeface="Calibri" charset="0"/>
              </a:rPr>
              <a:t>To…</a:t>
            </a:r>
            <a:endParaRPr lang="en-US" u="sng" dirty="0">
              <a:latin typeface="Calibri" charset="0"/>
            </a:endParaRPr>
          </a:p>
        </p:txBody>
      </p:sp>
      <p:sp>
        <p:nvSpPr>
          <p:cNvPr id="33797" name="Content Placeholder 5"/>
          <p:cNvSpPr>
            <a:spLocks noGrp="1"/>
          </p:cNvSpPr>
          <p:nvPr>
            <p:ph sz="quarter" idx="4"/>
          </p:nvPr>
        </p:nvSpPr>
        <p:spPr>
          <a:xfrm>
            <a:off x="228600" y="1752600"/>
            <a:ext cx="3733800" cy="4449763"/>
          </a:xfrm>
        </p:spPr>
        <p:txBody>
          <a:bodyPr>
            <a:normAutofit/>
          </a:bodyPr>
          <a:lstStyle/>
          <a:p>
            <a:pPr marL="0" indent="0" eaLnBrk="1" hangingPunct="1">
              <a:buNone/>
            </a:pPr>
            <a:r>
              <a:rPr lang="en-US" sz="2000" b="1" dirty="0">
                <a:latin typeface="Calibri" charset="0"/>
              </a:rPr>
              <a:t>Leveled texts (only)</a:t>
            </a:r>
          </a:p>
          <a:p>
            <a:pPr marL="0" indent="0" eaLnBrk="1" hangingPunct="1">
              <a:buNone/>
            </a:pPr>
            <a:r>
              <a:rPr lang="en-US" sz="2000" b="1" dirty="0">
                <a:latin typeface="Calibri" charset="0"/>
              </a:rPr>
              <a:t>Reading any </a:t>
            </a:r>
            <a:r>
              <a:rPr lang="en-US" sz="2000" b="1" dirty="0" smtClean="0">
                <a:latin typeface="Calibri" charset="0"/>
              </a:rPr>
              <a:t>text</a:t>
            </a:r>
            <a:endParaRPr lang="en-US" sz="2000" b="1" dirty="0">
              <a:latin typeface="Calibri" charset="0"/>
            </a:endParaRPr>
          </a:p>
          <a:p>
            <a:pPr marL="0" indent="0" eaLnBrk="1" hangingPunct="1">
              <a:buNone/>
            </a:pPr>
            <a:r>
              <a:rPr lang="en-US" sz="2000" b="1" dirty="0">
                <a:latin typeface="Calibri" charset="0"/>
              </a:rPr>
              <a:t>Solely literature</a:t>
            </a:r>
          </a:p>
          <a:p>
            <a:pPr marL="0" indent="0" eaLnBrk="1" hangingPunct="1">
              <a:buNone/>
            </a:pPr>
            <a:r>
              <a:rPr lang="en-US" sz="2000" b="1" dirty="0">
                <a:latin typeface="Calibri" charset="0"/>
              </a:rPr>
              <a:t>Collection of unrelated texts</a:t>
            </a:r>
          </a:p>
          <a:p>
            <a:pPr marL="0" indent="0" eaLnBrk="1" hangingPunct="1">
              <a:buNone/>
            </a:pPr>
            <a:r>
              <a:rPr lang="en-US" sz="2000" b="1" dirty="0">
                <a:latin typeface="Calibri" charset="0"/>
              </a:rPr>
              <a:t>Mostly text-to-self questions</a:t>
            </a:r>
          </a:p>
          <a:p>
            <a:pPr marL="0" indent="0" eaLnBrk="1" hangingPunct="1">
              <a:buNone/>
            </a:pPr>
            <a:r>
              <a:rPr lang="en-US" sz="2000" b="1" dirty="0">
                <a:latin typeface="Calibri" charset="0"/>
              </a:rPr>
              <a:t>Mainly writing without sources</a:t>
            </a:r>
          </a:p>
          <a:p>
            <a:pPr marL="0" indent="0" eaLnBrk="1" hangingPunct="1">
              <a:buNone/>
            </a:pPr>
            <a:r>
              <a:rPr lang="en-US" sz="2000" b="1" dirty="0">
                <a:latin typeface="Calibri" charset="0"/>
              </a:rPr>
              <a:t>Accent on literary terminology</a:t>
            </a:r>
          </a:p>
          <a:p>
            <a:pPr marL="0" indent="0" eaLnBrk="1" hangingPunct="1">
              <a:buNone/>
            </a:pPr>
            <a:r>
              <a:rPr lang="en-US" sz="2000" b="1" dirty="0">
                <a:latin typeface="Calibri" charset="0"/>
              </a:rPr>
              <a:t>Emphasis on pre-reading</a:t>
            </a:r>
          </a:p>
          <a:p>
            <a:pPr marL="0" indent="0" eaLnBrk="1" hangingPunct="1">
              <a:buNone/>
            </a:pPr>
            <a:r>
              <a:rPr lang="en-US" sz="2000" b="1" dirty="0">
                <a:latin typeface="Calibri" charset="0"/>
              </a:rPr>
              <a:t>Reading strategies (as end goal)</a:t>
            </a:r>
          </a:p>
          <a:p>
            <a:pPr marL="0" indent="0" eaLnBrk="1" hangingPunct="1">
              <a:buNone/>
            </a:pPr>
            <a:r>
              <a:rPr lang="en-US" sz="2000" b="1" dirty="0">
                <a:latin typeface="Calibri" charset="0"/>
              </a:rPr>
              <a:t>Reading foundations (peripheral and detached)</a:t>
            </a:r>
          </a:p>
          <a:p>
            <a:pPr marL="457200" indent="-457200" eaLnBrk="1" hangingPunct="1">
              <a:buFont typeface="Calibri" charset="0"/>
              <a:buAutoNum type="arabicPeriod"/>
            </a:pPr>
            <a:endParaRPr lang="en-US" sz="2000" b="1" dirty="0">
              <a:latin typeface="Calibri" charset="0"/>
            </a:endParaRPr>
          </a:p>
          <a:p>
            <a:pPr marL="457200" indent="-457200" eaLnBrk="1" hangingPunct="1">
              <a:buFont typeface="Calibri" charset="0"/>
              <a:buAutoNum type="arabicPeriod"/>
            </a:pPr>
            <a:endParaRPr lang="en-US" sz="2000" b="1" dirty="0">
              <a:latin typeface="Calibri" charset="0"/>
            </a:endParaRPr>
          </a:p>
          <a:p>
            <a:pPr marL="457200" indent="-457200" eaLnBrk="1" hangingPunct="1">
              <a:buFont typeface="Calibri" charset="0"/>
              <a:buAutoNum type="arabicPeriod"/>
            </a:pPr>
            <a:endParaRPr lang="en-US" sz="2000" b="1" dirty="0">
              <a:latin typeface="Calibri" charset="0"/>
            </a:endParaRPr>
          </a:p>
        </p:txBody>
      </p:sp>
      <p:sp>
        <p:nvSpPr>
          <p:cNvPr id="33798" name="Content Placeholder 6"/>
          <p:cNvSpPr>
            <a:spLocks noGrp="1"/>
          </p:cNvSpPr>
          <p:nvPr>
            <p:ph sz="half" idx="2"/>
          </p:nvPr>
        </p:nvSpPr>
        <p:spPr>
          <a:xfrm>
            <a:off x="5006225" y="1676400"/>
            <a:ext cx="4114800" cy="4449763"/>
          </a:xfrm>
        </p:spPr>
        <p:txBody>
          <a:bodyPr>
            <a:normAutofit/>
          </a:bodyPr>
          <a:lstStyle/>
          <a:p>
            <a:pPr marL="0" indent="0" eaLnBrk="1" hangingPunct="1">
              <a:buNone/>
            </a:pPr>
            <a:r>
              <a:rPr lang="en-US" sz="2000" b="1" dirty="0">
                <a:latin typeface="Calibri" charset="0"/>
              </a:rPr>
              <a:t>Daily encounters w/complex texts</a:t>
            </a:r>
          </a:p>
          <a:p>
            <a:pPr marL="0" indent="0" eaLnBrk="1" hangingPunct="1">
              <a:buNone/>
            </a:pPr>
            <a:r>
              <a:rPr lang="en-US" sz="2000" b="1" dirty="0">
                <a:latin typeface="Calibri" charset="0"/>
              </a:rPr>
              <a:t>Texts worthy of close attention</a:t>
            </a:r>
          </a:p>
          <a:p>
            <a:pPr marL="0" indent="0" eaLnBrk="1" hangingPunct="1">
              <a:buNone/>
            </a:pPr>
            <a:r>
              <a:rPr lang="en-US" sz="2000" b="1" dirty="0">
                <a:latin typeface="Calibri" charset="0"/>
              </a:rPr>
              <a:t>Balance of literary and info texts</a:t>
            </a:r>
          </a:p>
          <a:p>
            <a:pPr marL="0" indent="0" eaLnBrk="1" hangingPunct="1">
              <a:buNone/>
            </a:pPr>
            <a:r>
              <a:rPr lang="en-US" sz="2000" b="1" dirty="0">
                <a:latin typeface="Calibri" charset="0"/>
              </a:rPr>
              <a:t>Coherent sequences of texts</a:t>
            </a:r>
          </a:p>
          <a:p>
            <a:pPr marL="0" indent="0" eaLnBrk="1" hangingPunct="1">
              <a:buNone/>
            </a:pPr>
            <a:r>
              <a:rPr lang="en-US" sz="2000" b="1" dirty="0">
                <a:latin typeface="Calibri" charset="0"/>
              </a:rPr>
              <a:t>Mostly text-dependent questions</a:t>
            </a:r>
          </a:p>
          <a:p>
            <a:pPr marL="0" indent="0" eaLnBrk="1" hangingPunct="1">
              <a:buNone/>
            </a:pPr>
            <a:r>
              <a:rPr lang="en-US" sz="2000" b="1" dirty="0">
                <a:latin typeface="Calibri" charset="0"/>
              </a:rPr>
              <a:t>Mainly evidence-based analyses</a:t>
            </a:r>
          </a:p>
          <a:p>
            <a:pPr marL="0" indent="0" eaLnBrk="1" hangingPunct="1">
              <a:buNone/>
            </a:pPr>
            <a:r>
              <a:rPr lang="en-US" sz="2000" b="1" dirty="0">
                <a:latin typeface="Calibri" charset="0"/>
              </a:rPr>
              <a:t>Accent on academic vocabulary</a:t>
            </a:r>
          </a:p>
          <a:p>
            <a:pPr marL="0" indent="0" eaLnBrk="1" hangingPunct="1">
              <a:buNone/>
            </a:pPr>
            <a:r>
              <a:rPr lang="en-US" sz="2000" b="1" dirty="0">
                <a:latin typeface="Calibri" charset="0"/>
              </a:rPr>
              <a:t>Emphasis on reading &amp; re-reading</a:t>
            </a:r>
          </a:p>
          <a:p>
            <a:pPr marL="0" indent="0" eaLnBrk="1" hangingPunct="1">
              <a:buNone/>
            </a:pPr>
            <a:r>
              <a:rPr lang="en-US" sz="2000" b="1" dirty="0">
                <a:latin typeface="Calibri" charset="0"/>
              </a:rPr>
              <a:t>Reading strategies (as means)</a:t>
            </a:r>
          </a:p>
          <a:p>
            <a:pPr marL="0" indent="0" eaLnBrk="1" hangingPunct="1">
              <a:buNone/>
            </a:pPr>
            <a:r>
              <a:rPr lang="en-US" sz="2000" b="1" dirty="0">
                <a:latin typeface="Calibri" charset="0"/>
              </a:rPr>
              <a:t>Reading foundations </a:t>
            </a:r>
            <a:br>
              <a:rPr lang="en-US" sz="2000" b="1" dirty="0">
                <a:latin typeface="Calibri" charset="0"/>
              </a:rPr>
            </a:br>
            <a:r>
              <a:rPr lang="en-US" sz="2000" b="1" dirty="0">
                <a:latin typeface="Calibri" charset="0"/>
              </a:rPr>
              <a:t>(central and integrated)</a:t>
            </a: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a:p>
            <a:pPr marL="457200" indent="-457200" eaLnBrk="1" hangingPunct="1">
              <a:buFont typeface="Arial" charset="0"/>
              <a:buAutoNum type="arabicPeriod"/>
            </a:pPr>
            <a:endParaRPr lang="en-US" sz="2000" b="1" dirty="0">
              <a:latin typeface="Calibri" charset="0"/>
            </a:endParaRPr>
          </a:p>
        </p:txBody>
      </p:sp>
      <p:sp>
        <p:nvSpPr>
          <p:cNvPr id="2" name="Right Arrow 1"/>
          <p:cNvSpPr/>
          <p:nvPr/>
        </p:nvSpPr>
        <p:spPr>
          <a:xfrm>
            <a:off x="3657600" y="3048000"/>
            <a:ext cx="1219200" cy="533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Tree>
    <p:extLst>
      <p:ext uri="{BB962C8B-B14F-4D97-AF65-F5344CB8AC3E}">
        <p14:creationId xmlns:p14="http://schemas.microsoft.com/office/powerpoint/2010/main" val="35792415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148902813"/>
              </p:ext>
            </p:extLst>
          </p:nvPr>
        </p:nvGraphicFramePr>
        <p:xfrm>
          <a:off x="152400" y="278520"/>
          <a:ext cx="8763000" cy="5196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3" name="Title 1"/>
          <p:cNvSpPr>
            <a:spLocks noGrp="1"/>
          </p:cNvSpPr>
          <p:nvPr>
            <p:ph type="title"/>
          </p:nvPr>
        </p:nvSpPr>
        <p:spPr>
          <a:xfrm>
            <a:off x="63012" y="76200"/>
            <a:ext cx="7848600" cy="990600"/>
          </a:xfrm>
        </p:spPr>
        <p:txBody>
          <a:bodyPr>
            <a:normAutofit/>
          </a:bodyPr>
          <a:lstStyle/>
          <a:p>
            <a:r>
              <a:rPr lang="en-US" sz="2700" b="1" dirty="0" smtClean="0">
                <a:solidFill>
                  <a:srgbClr val="660066"/>
                </a:solidFill>
              </a:rPr>
              <a:t>Washington’s CCSS Implementation Effort</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a:t>
            </a:r>
            <a:r>
              <a:rPr lang="en-US" sz="2200" b="1" dirty="0" smtClean="0">
                <a:solidFill>
                  <a:srgbClr val="660066"/>
                </a:solidFill>
              </a:rPr>
              <a:t>Summer 2009 to Present)</a:t>
            </a:r>
          </a:p>
        </p:txBody>
      </p:sp>
      <p:grpSp>
        <p:nvGrpSpPr>
          <p:cNvPr id="9" name="Group 8"/>
          <p:cNvGrpSpPr/>
          <p:nvPr/>
        </p:nvGrpSpPr>
        <p:grpSpPr>
          <a:xfrm>
            <a:off x="6254262" y="2887771"/>
            <a:ext cx="2133600" cy="1759527"/>
            <a:chOff x="2825262" y="3627094"/>
            <a:chExt cx="2133600" cy="1759527"/>
          </a:xfrm>
        </p:grpSpPr>
        <p:sp>
          <p:nvSpPr>
            <p:cNvPr id="10" name="5-Point Star 9"/>
            <p:cNvSpPr/>
            <p:nvPr/>
          </p:nvSpPr>
          <p:spPr>
            <a:xfrm>
              <a:off x="2825262" y="3627094"/>
              <a:ext cx="2133600" cy="1759527"/>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1" name="TextBox 10"/>
            <p:cNvSpPr txBox="1"/>
            <p:nvPr/>
          </p:nvSpPr>
          <p:spPr>
            <a:xfrm>
              <a:off x="3301512" y="4244523"/>
              <a:ext cx="1181100" cy="646331"/>
            </a:xfrm>
            <a:prstGeom prst="rect">
              <a:avLst/>
            </a:prstGeom>
            <a:noFill/>
          </p:spPr>
          <p:txBody>
            <a:bodyPr wrap="square" rtlCol="0">
              <a:spAutoFit/>
            </a:bodyPr>
            <a:lstStyle/>
            <a:p>
              <a:pPr algn="ctr"/>
              <a:r>
                <a:rPr lang="en-US" b="1" i="1" dirty="0">
                  <a:solidFill>
                    <a:prstClr val="black"/>
                  </a:solidFill>
                </a:rPr>
                <a:t>We are here</a:t>
              </a:r>
            </a:p>
          </p:txBody>
        </p:sp>
      </p:grpSp>
      <p:pic>
        <p:nvPicPr>
          <p:cNvPr id="12" name="Picture 2" descr="Common Core State Standards">
            <a:hlinkClick r:id="rId8"/>
          </p:cNvPr>
          <p:cNvPicPr>
            <a:picLocks noChangeAspect="1" noChangeArrowheads="1"/>
          </p:cNvPicPr>
          <p:nvPr/>
        </p:nvPicPr>
        <p:blipFill>
          <a:blip r:embed="rId9" cstate="print"/>
          <a:srcRect/>
          <a:stretch>
            <a:fillRect/>
          </a:stretch>
        </p:blipFill>
        <p:spPr bwMode="auto">
          <a:xfrm>
            <a:off x="7687064" y="228600"/>
            <a:ext cx="1401595" cy="1065213"/>
          </a:xfrm>
          <a:prstGeom prst="rect">
            <a:avLst/>
          </a:prstGeom>
          <a:noFill/>
          <a:ln>
            <a:noFill/>
          </a:ln>
        </p:spPr>
      </p:pic>
      <p:sp>
        <p:nvSpPr>
          <p:cNvPr id="13" name="TextBox 12"/>
          <p:cNvSpPr txBox="1"/>
          <p:nvPr/>
        </p:nvSpPr>
        <p:spPr>
          <a:xfrm>
            <a:off x="152400" y="4800600"/>
            <a:ext cx="8701797" cy="1938992"/>
          </a:xfrm>
          <a:prstGeom prst="rect">
            <a:avLst/>
          </a:prstGeom>
          <a:solidFill>
            <a:schemeClr val="accent3"/>
          </a:solidFill>
        </p:spPr>
        <p:txBody>
          <a:bodyPr wrap="square" rtlCol="0">
            <a:spAutoFit/>
          </a:bodyPr>
          <a:lstStyle/>
          <a:p>
            <a:pPr defTabSz="914400"/>
            <a:r>
              <a:rPr lang="en-US" sz="2000" dirty="0" smtClean="0">
                <a:solidFill>
                  <a:prstClr val="black"/>
                </a:solidFill>
              </a:rPr>
              <a:t>“I </a:t>
            </a:r>
            <a:r>
              <a:rPr lang="en-US" sz="2000" dirty="0">
                <a:solidFill>
                  <a:prstClr val="black"/>
                </a:solidFill>
              </a:rPr>
              <a:t>see the common core as a fertile and rich opportunity for really important professional learning by teachers </a:t>
            </a:r>
            <a:r>
              <a:rPr lang="en-US" sz="2000" dirty="0" smtClean="0">
                <a:solidFill>
                  <a:prstClr val="black"/>
                </a:solidFill>
              </a:rPr>
              <a:t>[because it] rests on a view of teaching as complex decision making…[requiring] instructional strategies on teachers' parts that enable students to explore concepts and discuss them with each other, to question and respectfully challenge classmates’ assertions.”</a:t>
            </a:r>
          </a:p>
          <a:p>
            <a:pPr algn="r" defTabSz="914400"/>
            <a:r>
              <a:rPr lang="en-US" sz="2000" dirty="0">
                <a:solidFill>
                  <a:prstClr val="black"/>
                </a:solidFill>
                <a:hlinkClick r:id="rId10"/>
              </a:rPr>
              <a:t>Charlotte Danielson, interview with </a:t>
            </a:r>
            <a:r>
              <a:rPr lang="en-US" sz="2000" i="1" dirty="0">
                <a:solidFill>
                  <a:prstClr val="black"/>
                </a:solidFill>
                <a:hlinkClick r:id="rId10"/>
              </a:rPr>
              <a:t>Education Week</a:t>
            </a:r>
            <a:r>
              <a:rPr lang="en-US" sz="2000" dirty="0">
                <a:solidFill>
                  <a:prstClr val="black"/>
                </a:solidFill>
                <a:hlinkClick r:id="rId10"/>
              </a:rPr>
              <a:t>, </a:t>
            </a:r>
            <a:r>
              <a:rPr lang="en-US" sz="2000" dirty="0" smtClean="0">
                <a:solidFill>
                  <a:prstClr val="black"/>
                </a:solidFill>
                <a:hlinkClick r:id="rId10"/>
              </a:rPr>
              <a:t>3/13/2013</a:t>
            </a:r>
            <a:endParaRPr lang="en-US" sz="2000" dirty="0">
              <a:solidFill>
                <a:prstClr val="black"/>
              </a:solidFill>
            </a:endParaRPr>
          </a:p>
        </p:txBody>
      </p:sp>
    </p:spTree>
    <p:extLst>
      <p:ext uri="{BB962C8B-B14F-4D97-AF65-F5344CB8AC3E}">
        <p14:creationId xmlns:p14="http://schemas.microsoft.com/office/powerpoint/2010/main" val="12081973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6" descr="http://www.k12.wa.us/maps/DownloadFiles/ESDHighR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 y="1092200"/>
            <a:ext cx="6297613" cy="431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Title 1"/>
          <p:cNvSpPr>
            <a:spLocks noGrp="1"/>
          </p:cNvSpPr>
          <p:nvPr>
            <p:ph type="title"/>
          </p:nvPr>
        </p:nvSpPr>
        <p:spPr>
          <a:xfrm>
            <a:off x="1295400" y="11953"/>
            <a:ext cx="6508750" cy="952500"/>
          </a:xfrm>
        </p:spPr>
        <p:txBody>
          <a:bodyPr>
            <a:normAutofit fontScale="90000"/>
          </a:bodyPr>
          <a:lstStyle/>
          <a:p>
            <a:pPr eaLnBrk="1" hangingPunct="1"/>
            <a:r>
              <a:rPr lang="en-US" b="1" dirty="0" smtClean="0">
                <a:solidFill>
                  <a:srgbClr val="660066"/>
                </a:solidFill>
                <a:ea typeface="Bookman Old Style" pitchFamily="18" charset="0"/>
                <a:cs typeface="Bookman Old Style" pitchFamily="18" charset="0"/>
              </a:rPr>
              <a:t>Implementation Partnerships</a:t>
            </a:r>
          </a:p>
        </p:txBody>
      </p:sp>
      <p:sp>
        <p:nvSpPr>
          <p:cNvPr id="124930" name="AutoShape 2"/>
          <p:cNvSpPr>
            <a:spLocks noChangeArrowheads="1"/>
          </p:cNvSpPr>
          <p:nvPr/>
        </p:nvSpPr>
        <p:spPr bwMode="auto">
          <a:xfrm>
            <a:off x="5678488" y="2824163"/>
            <a:ext cx="219075" cy="247650"/>
          </a:xfrm>
          <a:prstGeom prst="star5">
            <a:avLst/>
          </a:prstGeom>
          <a:solidFill>
            <a:srgbClr val="FF0000"/>
          </a:solidFill>
          <a:ln w="9525">
            <a:solidFill>
              <a:srgbClr val="000000"/>
            </a:solidFill>
            <a:miter lim="800000"/>
            <a:headEnd/>
            <a:tailEnd/>
          </a:ln>
        </p:spPr>
        <p:txBody>
          <a:bodyPr/>
          <a:lstStyle/>
          <a:p>
            <a:pPr defTabSz="914400">
              <a:defRPr/>
            </a:pPr>
            <a:endParaRPr lang="en-US" dirty="0">
              <a:solidFill>
                <a:prstClr val="black"/>
              </a:solidFill>
              <a:ea typeface="ＭＳ Ｐゴシック" pitchFamily="-110" charset="-128"/>
            </a:endParaRPr>
          </a:p>
        </p:txBody>
      </p:sp>
      <p:sp>
        <p:nvSpPr>
          <p:cNvPr id="124931" name="AutoShape 3"/>
          <p:cNvSpPr>
            <a:spLocks noChangeArrowheads="1"/>
          </p:cNvSpPr>
          <p:nvPr/>
        </p:nvSpPr>
        <p:spPr bwMode="auto">
          <a:xfrm>
            <a:off x="2178050" y="2947988"/>
            <a:ext cx="219075" cy="247650"/>
          </a:xfrm>
          <a:prstGeom prst="star5">
            <a:avLst/>
          </a:prstGeom>
          <a:solidFill>
            <a:srgbClr val="FF0000"/>
          </a:solidFill>
          <a:ln w="9525">
            <a:solidFill>
              <a:srgbClr val="000000"/>
            </a:solidFill>
            <a:miter lim="800000"/>
            <a:headEnd/>
            <a:tailEnd/>
          </a:ln>
        </p:spPr>
        <p:txBody>
          <a:bodyPr/>
          <a:lstStyle/>
          <a:p>
            <a:pPr defTabSz="914400">
              <a:defRPr/>
            </a:pPr>
            <a:endParaRPr lang="en-US" dirty="0">
              <a:solidFill>
                <a:prstClr val="black"/>
              </a:solidFill>
              <a:ea typeface="ＭＳ Ｐゴシック" pitchFamily="-110" charset="-128"/>
            </a:endParaRPr>
          </a:p>
        </p:txBody>
      </p:sp>
      <p:sp>
        <p:nvSpPr>
          <p:cNvPr id="124932" name="AutoShape 4"/>
          <p:cNvSpPr>
            <a:spLocks noChangeArrowheads="1"/>
          </p:cNvSpPr>
          <p:nvPr/>
        </p:nvSpPr>
        <p:spPr bwMode="auto">
          <a:xfrm>
            <a:off x="2287588" y="2576513"/>
            <a:ext cx="219075" cy="247650"/>
          </a:xfrm>
          <a:prstGeom prst="star5">
            <a:avLst/>
          </a:prstGeom>
          <a:solidFill>
            <a:srgbClr val="FF0000"/>
          </a:solidFill>
          <a:ln w="9525">
            <a:solidFill>
              <a:srgbClr val="000000"/>
            </a:solidFill>
            <a:miter lim="800000"/>
            <a:headEnd/>
            <a:tailEnd/>
          </a:ln>
        </p:spPr>
        <p:txBody>
          <a:bodyPr/>
          <a:lstStyle/>
          <a:p>
            <a:pPr defTabSz="914400">
              <a:defRPr/>
            </a:pPr>
            <a:endParaRPr lang="en-US" dirty="0">
              <a:solidFill>
                <a:prstClr val="black"/>
              </a:solidFill>
              <a:ea typeface="ＭＳ Ｐゴシック" pitchFamily="-110" charset="-128"/>
            </a:endParaRPr>
          </a:p>
        </p:txBody>
      </p:sp>
      <p:sp>
        <p:nvSpPr>
          <p:cNvPr id="54279" name="TextBox 18"/>
          <p:cNvSpPr txBox="1">
            <a:spLocks noChangeArrowheads="1"/>
          </p:cNvSpPr>
          <p:nvPr/>
        </p:nvSpPr>
        <p:spPr bwMode="auto">
          <a:xfrm>
            <a:off x="3987613" y="4800600"/>
            <a:ext cx="5184775"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sz="2000" b="1" i="1" u="sng" dirty="0">
                <a:solidFill>
                  <a:srgbClr val="000000"/>
                </a:solidFill>
                <a:latin typeface="Bookman Old Style" pitchFamily="18" charset="0"/>
                <a:ea typeface="ＭＳ Ｐゴシック" pitchFamily="34" charset="-128"/>
              </a:rPr>
              <a:t>PLUS…</a:t>
            </a:r>
          </a:p>
          <a:p>
            <a:pPr fontAlgn="base">
              <a:spcBef>
                <a:spcPct val="0"/>
              </a:spcBef>
              <a:spcAft>
                <a:spcPct val="0"/>
              </a:spcAft>
            </a:pPr>
            <a:r>
              <a:rPr lang="en-US" dirty="0">
                <a:solidFill>
                  <a:srgbClr val="000000"/>
                </a:solidFill>
                <a:latin typeface="Bookman Old Style" pitchFamily="18" charset="0"/>
                <a:ea typeface="ＭＳ Ｐゴシック" pitchFamily="34" charset="-128"/>
              </a:rPr>
              <a:t>School Districts</a:t>
            </a:r>
          </a:p>
          <a:p>
            <a:pPr fontAlgn="base">
              <a:spcBef>
                <a:spcPct val="0"/>
              </a:spcBef>
              <a:spcAft>
                <a:spcPct val="0"/>
              </a:spcAft>
            </a:pPr>
            <a:r>
              <a:rPr lang="en-US" dirty="0">
                <a:solidFill>
                  <a:srgbClr val="000000"/>
                </a:solidFill>
                <a:latin typeface="Bookman Old Style" pitchFamily="18" charset="0"/>
                <a:ea typeface="ＭＳ Ｐゴシック" pitchFamily="34" charset="-128"/>
              </a:rPr>
              <a:t>Higher Education</a:t>
            </a:r>
          </a:p>
          <a:p>
            <a:pPr fontAlgn="base">
              <a:spcBef>
                <a:spcPct val="0"/>
              </a:spcBef>
              <a:spcAft>
                <a:spcPct val="0"/>
              </a:spcAft>
            </a:pPr>
            <a:r>
              <a:rPr lang="en-US" dirty="0">
                <a:solidFill>
                  <a:srgbClr val="000000"/>
                </a:solidFill>
                <a:latin typeface="Bookman Old Style" pitchFamily="18" charset="0"/>
                <a:ea typeface="ＭＳ Ｐゴシック" pitchFamily="34" charset="-128"/>
              </a:rPr>
              <a:t>Statewide Education and Content Associations</a:t>
            </a:r>
          </a:p>
        </p:txBody>
      </p:sp>
      <p:grpSp>
        <p:nvGrpSpPr>
          <p:cNvPr id="54280" name="Group 22"/>
          <p:cNvGrpSpPr>
            <a:grpSpLocks/>
          </p:cNvGrpSpPr>
          <p:nvPr/>
        </p:nvGrpSpPr>
        <p:grpSpPr bwMode="auto">
          <a:xfrm>
            <a:off x="6400800" y="1504950"/>
            <a:ext cx="2241550" cy="3370263"/>
            <a:chOff x="6654619" y="1449769"/>
            <a:chExt cx="2240783" cy="3370257"/>
          </a:xfrm>
        </p:grpSpPr>
        <p:pic>
          <p:nvPicPr>
            <p:cNvPr id="54285" name="Picture 11" descr="AESDFinalFu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918" y="1449769"/>
              <a:ext cx="1573873" cy="69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4619" y="2240009"/>
              <a:ext cx="2032181" cy="64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13" descr="http://www.hecb.wa.gov/sites/default/files/images/GearUp_Logo_corp.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4619" y="4029955"/>
              <a:ext cx="2240783" cy="7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288" name="Group 20"/>
            <p:cNvGrpSpPr>
              <a:grpSpLocks/>
            </p:cNvGrpSpPr>
            <p:nvPr/>
          </p:nvGrpSpPr>
          <p:grpSpPr bwMode="auto">
            <a:xfrm>
              <a:off x="6654619" y="3071977"/>
              <a:ext cx="2240783" cy="716959"/>
              <a:chOff x="6654619" y="2948152"/>
              <a:chExt cx="2240783" cy="1097569"/>
            </a:xfrm>
          </p:grpSpPr>
          <p:grpSp>
            <p:nvGrpSpPr>
              <p:cNvPr id="54289" name="Group 7"/>
              <p:cNvGrpSpPr>
                <a:grpSpLocks/>
              </p:cNvGrpSpPr>
              <p:nvPr/>
            </p:nvGrpSpPr>
            <p:grpSpPr bwMode="auto">
              <a:xfrm>
                <a:off x="6935918" y="3071977"/>
                <a:ext cx="1750882" cy="973744"/>
                <a:chOff x="0" y="0"/>
                <a:chExt cx="13920" cy="6048"/>
              </a:xfrm>
            </p:grpSpPr>
            <p:sp>
              <p:nvSpPr>
                <p:cNvPr id="54293" name="Text Box 2"/>
                <p:cNvSpPr txBox="1">
                  <a:spLocks noChangeArrowheads="1"/>
                </p:cNvSpPr>
                <p:nvPr/>
              </p:nvSpPr>
              <p:spPr bwMode="auto">
                <a:xfrm>
                  <a:off x="819" y="3272"/>
                  <a:ext cx="9691" cy="27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ts val="1000"/>
                    </a:spcAft>
                  </a:pPr>
                  <a:r>
                    <a:rPr lang="en-US" sz="1100" i="1">
                      <a:solidFill>
                        <a:srgbClr val="F79646"/>
                      </a:solidFill>
                      <a:latin typeface="Cambria" pitchFamily="18" charset="0"/>
                      <a:ea typeface="ＭＳ Ｐゴシック" pitchFamily="34" charset="-128"/>
                    </a:rPr>
                    <a:t>Washington</a:t>
                  </a:r>
                  <a:endParaRPr lang="en-US">
                    <a:solidFill>
                      <a:srgbClr val="000000"/>
                    </a:solidFill>
                    <a:latin typeface="Arial" pitchFamily="34" charset="0"/>
                    <a:ea typeface="ＭＳ Ｐゴシック" pitchFamily="34" charset="-128"/>
                  </a:endParaRPr>
                </a:p>
              </p:txBody>
            </p:sp>
            <p:pic>
              <p:nvPicPr>
                <p:cNvPr id="54294" name="Picture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920" cy="3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Rectangle 19"/>
              <p:cNvSpPr/>
              <p:nvPr/>
            </p:nvSpPr>
            <p:spPr>
              <a:xfrm>
                <a:off x="6654619" y="2948152"/>
                <a:ext cx="2240783" cy="1097569"/>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dirty="0">
                  <a:solidFill>
                    <a:prstClr val="white"/>
                  </a:solidFill>
                </a:endParaRPr>
              </a:p>
            </p:txBody>
          </p:sp>
        </p:grpSp>
      </p:grpSp>
      <p:pic>
        <p:nvPicPr>
          <p:cNvPr id="54281" name="Picture 15" descr="http://www.acteonline.org/css/img/bg-logo-img-01.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9013" y="5041900"/>
            <a:ext cx="165576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AutoShape 4"/>
          <p:cNvSpPr>
            <a:spLocks noChangeArrowheads="1"/>
          </p:cNvSpPr>
          <p:nvPr/>
        </p:nvSpPr>
        <p:spPr bwMode="auto">
          <a:xfrm>
            <a:off x="2078038" y="1957388"/>
            <a:ext cx="219075" cy="247650"/>
          </a:xfrm>
          <a:prstGeom prst="star5">
            <a:avLst/>
          </a:prstGeom>
          <a:solidFill>
            <a:srgbClr val="FF0000"/>
          </a:solidFill>
          <a:ln w="9525">
            <a:solidFill>
              <a:srgbClr val="000000"/>
            </a:solidFill>
            <a:miter lim="800000"/>
            <a:headEnd/>
            <a:tailEnd/>
          </a:ln>
        </p:spPr>
        <p:txBody>
          <a:bodyPr/>
          <a:lstStyle/>
          <a:p>
            <a:pPr defTabSz="914400">
              <a:defRPr/>
            </a:pPr>
            <a:endParaRPr lang="en-US" dirty="0">
              <a:solidFill>
                <a:prstClr val="black"/>
              </a:solidFill>
              <a:ea typeface="ＭＳ Ｐゴシック" pitchFamily="-110" charset="-128"/>
            </a:endParaRPr>
          </a:p>
        </p:txBody>
      </p:sp>
    </p:spTree>
    <p:extLst>
      <p:ext uri="{BB962C8B-B14F-4D97-AF65-F5344CB8AC3E}">
        <p14:creationId xmlns:p14="http://schemas.microsoft.com/office/powerpoint/2010/main" val="184147046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r>
              <a:rPr b="1" dirty="0" smtClean="0">
                <a:latin typeface="Arial" pitchFamily="34" charset="0"/>
                <a:cs typeface="Arial" pitchFamily="34" charset="0"/>
              </a:rPr>
              <a:t>Smarter Balanced Assessment Consortium</a:t>
            </a:r>
            <a:endParaRPr b="1" dirty="0">
              <a:latin typeface="Arial" pitchFamily="34" charset="0"/>
              <a:cs typeface="Arial" pitchFamily="34" charset="0"/>
            </a:endParaRPr>
          </a:p>
        </p:txBody>
      </p:sp>
      <p:sp>
        <p:nvSpPr>
          <p:cNvPr id="5" name="Content Placeholder 4"/>
          <p:cNvSpPr>
            <a:spLocks noGrp="1"/>
          </p:cNvSpPr>
          <p:nvPr>
            <p:ph idx="1"/>
          </p:nvPr>
        </p:nvSpPr>
        <p:spPr>
          <a:xfrm>
            <a:off x="148105" y="1504724"/>
            <a:ext cx="2453428" cy="4342284"/>
          </a:xfrm>
        </p:spPr>
        <p:txBody>
          <a:bodyPr>
            <a:noAutofit/>
          </a:bodyPr>
          <a:lstStyle/>
          <a:p>
            <a:pPr marL="347663" indent="-347663" eaLnBrk="1" hangingPunct="1">
              <a:lnSpc>
                <a:spcPct val="100000"/>
              </a:lnSpc>
              <a:spcBef>
                <a:spcPts val="600"/>
              </a:spcBef>
              <a:spcAft>
                <a:spcPts val="1200"/>
              </a:spcAft>
              <a:buClr>
                <a:schemeClr val="accent1"/>
              </a:buClr>
            </a:pPr>
            <a:r>
              <a:rPr lang="en-US" sz="2400" dirty="0" smtClean="0">
                <a:solidFill>
                  <a:schemeClr val="tx2"/>
                </a:solidFill>
                <a:latin typeface="Arial" pitchFamily="34" charset="0"/>
                <a:cs typeface="Arial" pitchFamily="34" charset="0"/>
              </a:rPr>
              <a:t>26 states &amp; territories (22 governing, 3 advisory, 1 affiliate)</a:t>
            </a:r>
          </a:p>
          <a:p>
            <a:pPr marL="347663" indent="-347663" eaLnBrk="1" hangingPunct="1">
              <a:lnSpc>
                <a:spcPct val="100000"/>
              </a:lnSpc>
              <a:spcBef>
                <a:spcPts val="600"/>
              </a:spcBef>
              <a:spcAft>
                <a:spcPts val="600"/>
              </a:spcAft>
              <a:buClr>
                <a:schemeClr val="accent1"/>
              </a:buClr>
            </a:pPr>
            <a:r>
              <a:rPr lang="en-US" sz="2400" dirty="0" smtClean="0">
                <a:solidFill>
                  <a:schemeClr val="tx2"/>
                </a:solidFill>
                <a:latin typeface="Arial" pitchFamily="34" charset="0"/>
                <a:cs typeface="Arial" pitchFamily="34" charset="0"/>
              </a:rPr>
              <a:t>K-12 &amp; Higher Education Leads in each state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0621" y="1303016"/>
            <a:ext cx="7083380" cy="4849417"/>
          </a:xfrm>
          <a:prstGeom prst="rect">
            <a:avLst/>
          </a:prstGeom>
        </p:spPr>
      </p:pic>
    </p:spTree>
    <p:extLst>
      <p:ext uri="{BB962C8B-B14F-4D97-AF65-F5344CB8AC3E}">
        <p14:creationId xmlns:p14="http://schemas.microsoft.com/office/powerpoint/2010/main" val="1596141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a:ln>
            <a:miter lim="800000"/>
            <a:headEnd/>
            <a:tailEnd/>
          </a:ln>
        </p:spPr>
        <p:txBody>
          <a:bodyPr/>
          <a:lstStyle/>
          <a:p>
            <a:pPr marL="457200" indent="-457200">
              <a:spcBef>
                <a:spcPts val="600"/>
              </a:spcBef>
              <a:defRPr/>
            </a:pPr>
            <a:r>
              <a:rPr b="1" dirty="0" smtClean="0">
                <a:latin typeface="Arial" pitchFamily="34" charset="0"/>
                <a:cs typeface="Arial" pitchFamily="34" charset="0"/>
              </a:rPr>
              <a:t>A Balanced Assessment System</a:t>
            </a:r>
          </a:p>
        </p:txBody>
      </p:sp>
      <p:sp>
        <p:nvSpPr>
          <p:cNvPr id="65" name="Rounded Rectangle 64"/>
          <p:cNvSpPr/>
          <p:nvPr/>
        </p:nvSpPr>
        <p:spPr>
          <a:xfrm>
            <a:off x="85725" y="2095967"/>
            <a:ext cx="1479550" cy="2701925"/>
          </a:xfrm>
          <a:prstGeom prst="roundRect">
            <a:avLst>
              <a:gd name="adj" fmla="val 7177"/>
            </a:avLst>
          </a:prstGeom>
          <a:solidFill>
            <a:schemeClr val="bg2"/>
          </a:solidFill>
          <a:ln w="1397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r>
              <a:rPr lang="en-US" dirty="0">
                <a:solidFill>
                  <a:prstClr val="white"/>
                </a:solidFill>
                <a:latin typeface="Franklin Gothic Book" pitchFamily="34" charset="0"/>
                <a:cs typeface="Arial" pitchFamily="34" charset="0"/>
              </a:rPr>
              <a:t>Common Core State Standards specify </a:t>
            </a:r>
          </a:p>
          <a:p>
            <a:pPr algn="ctr">
              <a:defRPr/>
            </a:pPr>
            <a:r>
              <a:rPr lang="en-US" dirty="0">
                <a:solidFill>
                  <a:prstClr val="white"/>
                </a:solidFill>
                <a:latin typeface="Franklin Gothic Book" pitchFamily="34" charset="0"/>
                <a:cs typeface="Arial" pitchFamily="34" charset="0"/>
              </a:rPr>
              <a:t>K-12 expectations for college and career readiness</a:t>
            </a:r>
            <a:endParaRPr lang="en-US" u="sng" dirty="0">
              <a:solidFill>
                <a:prstClr val="white"/>
              </a:solidFill>
              <a:latin typeface="Franklin Gothic Book" pitchFamily="34" charset="0"/>
              <a:cs typeface="Arial" pitchFamily="34" charset="0"/>
            </a:endParaRPr>
          </a:p>
        </p:txBody>
      </p:sp>
      <p:sp>
        <p:nvSpPr>
          <p:cNvPr id="68" name="Notched Right Arrow 67"/>
          <p:cNvSpPr/>
          <p:nvPr/>
        </p:nvSpPr>
        <p:spPr>
          <a:xfrm>
            <a:off x="1893888" y="2983379"/>
            <a:ext cx="1098550" cy="585788"/>
          </a:xfrm>
          <a:prstGeom prst="notchedRightArrow">
            <a:avLst/>
          </a:prstGeom>
          <a:solidFill>
            <a:schemeClr val="tx1"/>
          </a:solidFill>
          <a:ln w="1905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20" name="Rounded Rectangle 19"/>
          <p:cNvSpPr/>
          <p:nvPr/>
        </p:nvSpPr>
        <p:spPr>
          <a:xfrm>
            <a:off x="7577138" y="2140417"/>
            <a:ext cx="1481137" cy="2701925"/>
          </a:xfrm>
          <a:prstGeom prst="roundRect">
            <a:avLst>
              <a:gd name="adj" fmla="val 7177"/>
            </a:avLst>
          </a:prstGeom>
          <a:solidFill>
            <a:schemeClr val="bg2"/>
          </a:solidFill>
          <a:ln w="13970">
            <a:noFill/>
          </a:ln>
          <a:effectLst>
            <a:outerShdw blurRad="50800" dist="508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latin typeface="Franklin Gothic Book" pitchFamily="34" charset="0"/>
                <a:cs typeface="Arial" pitchFamily="34" charset="0"/>
              </a:rPr>
              <a:t>All students leave </a:t>
            </a:r>
            <a:br>
              <a:rPr lang="en-US" dirty="0">
                <a:solidFill>
                  <a:prstClr val="white"/>
                </a:solidFill>
                <a:latin typeface="Franklin Gothic Book" pitchFamily="34" charset="0"/>
                <a:cs typeface="Arial" pitchFamily="34" charset="0"/>
              </a:rPr>
            </a:br>
            <a:r>
              <a:rPr lang="en-US" dirty="0">
                <a:solidFill>
                  <a:prstClr val="white"/>
                </a:solidFill>
                <a:latin typeface="Franklin Gothic Book" pitchFamily="34" charset="0"/>
                <a:cs typeface="Arial" pitchFamily="34" charset="0"/>
              </a:rPr>
              <a:t>high school college </a:t>
            </a:r>
            <a:br>
              <a:rPr lang="en-US" dirty="0">
                <a:solidFill>
                  <a:prstClr val="white"/>
                </a:solidFill>
                <a:latin typeface="Franklin Gothic Book" pitchFamily="34" charset="0"/>
                <a:cs typeface="Arial" pitchFamily="34" charset="0"/>
              </a:rPr>
            </a:br>
            <a:r>
              <a:rPr lang="en-US" dirty="0">
                <a:solidFill>
                  <a:prstClr val="white"/>
                </a:solidFill>
                <a:latin typeface="Franklin Gothic Book" pitchFamily="34" charset="0"/>
                <a:cs typeface="Arial" pitchFamily="34" charset="0"/>
              </a:rPr>
              <a:t>and career ready </a:t>
            </a:r>
          </a:p>
        </p:txBody>
      </p:sp>
      <p:sp>
        <p:nvSpPr>
          <p:cNvPr id="21" name="Notched Right Arrow 20"/>
          <p:cNvSpPr/>
          <p:nvPr/>
        </p:nvSpPr>
        <p:spPr>
          <a:xfrm>
            <a:off x="6138863" y="2983379"/>
            <a:ext cx="1096962" cy="585788"/>
          </a:xfrm>
          <a:prstGeom prst="notchedRightArrow">
            <a:avLst/>
          </a:prstGeom>
          <a:solidFill>
            <a:schemeClr val="tx1"/>
          </a:solidFill>
          <a:ln w="1905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5" name="Isosceles Triangle 4"/>
          <p:cNvSpPr/>
          <p:nvPr/>
        </p:nvSpPr>
        <p:spPr>
          <a:xfrm>
            <a:off x="2644775" y="1507004"/>
            <a:ext cx="3703638" cy="3457575"/>
          </a:xfrm>
          <a:prstGeom prst="triangle">
            <a:avLst/>
          </a:prstGeom>
          <a:solidFill>
            <a:schemeClr val="accent1"/>
          </a:solidFill>
          <a:ln cap="rnd">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b="1" dirty="0" smtClean="0">
                <a:solidFill>
                  <a:prstClr val="white"/>
                </a:solidFill>
                <a:latin typeface="Franklin Gothic Book" pitchFamily="34" charset="0"/>
                <a:cs typeface="Arial" pitchFamily="34" charset="0"/>
              </a:rPr>
              <a:t>Teachers </a:t>
            </a:r>
            <a:r>
              <a:rPr lang="en-US" b="1" dirty="0">
                <a:solidFill>
                  <a:prstClr val="white"/>
                </a:solidFill>
                <a:latin typeface="Franklin Gothic Book" pitchFamily="34" charset="0"/>
                <a:cs typeface="Arial" pitchFamily="34" charset="0"/>
              </a:rPr>
              <a:t>and schools have information and tools they need to improve teaching and </a:t>
            </a:r>
            <a:r>
              <a:rPr lang="en-US" b="1" dirty="0" smtClean="0">
                <a:solidFill>
                  <a:prstClr val="white"/>
                </a:solidFill>
                <a:latin typeface="Franklin Gothic Book" pitchFamily="34" charset="0"/>
                <a:cs typeface="Arial" pitchFamily="34" charset="0"/>
              </a:rPr>
              <a:t>learning</a:t>
            </a:r>
          </a:p>
          <a:p>
            <a:pPr algn="ctr">
              <a:defRPr/>
            </a:pPr>
            <a:endParaRPr lang="en-US" b="1" dirty="0">
              <a:solidFill>
                <a:prstClr val="white"/>
              </a:solidFill>
              <a:latin typeface="Franklin Gothic Book" pitchFamily="34" charset="0"/>
              <a:cs typeface="Arial" pitchFamily="34" charset="0"/>
            </a:endParaRPr>
          </a:p>
          <a:p>
            <a:pPr algn="ctr">
              <a:defRPr/>
            </a:pPr>
            <a:endParaRPr lang="en-US" dirty="0">
              <a:solidFill>
                <a:prstClr val="white"/>
              </a:solidFill>
              <a:latin typeface="Franklin Gothic Book" pitchFamily="34" charset="0"/>
              <a:cs typeface="Arial" pitchFamily="34" charset="0"/>
            </a:endParaRPr>
          </a:p>
          <a:p>
            <a:pPr algn="ctr">
              <a:defRPr/>
            </a:pPr>
            <a:endParaRPr lang="en-US" dirty="0">
              <a:solidFill>
                <a:prstClr val="white"/>
              </a:solidFill>
              <a:latin typeface="Franklin Gothic Book" pitchFamily="34" charset="0"/>
              <a:cs typeface="Arial" pitchFamily="34" charset="0"/>
            </a:endParaRPr>
          </a:p>
        </p:txBody>
      </p:sp>
      <p:sp>
        <p:nvSpPr>
          <p:cNvPr id="7" name="Rounded Rectangle 6"/>
          <p:cNvSpPr>
            <a:spLocks noChangeArrowheads="1"/>
          </p:cNvSpPr>
          <p:nvPr/>
        </p:nvSpPr>
        <p:spPr bwMode="auto">
          <a:xfrm>
            <a:off x="5009882" y="4630177"/>
            <a:ext cx="2254518" cy="1384257"/>
          </a:xfrm>
          <a:prstGeom prst="roundRect">
            <a:avLst>
              <a:gd name="adj" fmla="val 16667"/>
            </a:avLst>
          </a:prstGeom>
          <a:solidFill>
            <a:schemeClr val="tx1">
              <a:lumMod val="20000"/>
              <a:lumOff val="80000"/>
            </a:schemeClr>
          </a:solidFill>
          <a:ln w="9525">
            <a:solidFill>
              <a:schemeClr val="tx1"/>
            </a:solidFill>
            <a:round/>
            <a:headEnd/>
            <a:tailEnd/>
          </a:ln>
        </p:spPr>
        <p:txBody>
          <a:bodyPr anchor="ctr"/>
          <a:lstStyle/>
          <a:p>
            <a:pPr algn="ctr" defTabSz="711200">
              <a:lnSpc>
                <a:spcPct val="90000"/>
              </a:lnSpc>
            </a:pPr>
            <a:r>
              <a:rPr lang="en-US" b="1" dirty="0" smtClean="0">
                <a:solidFill>
                  <a:schemeClr val="tx2"/>
                </a:solidFill>
                <a:latin typeface="Franklin Gothic Book" pitchFamily="34" charset="0"/>
              </a:rPr>
              <a:t>Interim assessments </a:t>
            </a:r>
            <a:r>
              <a:rPr lang="en-US" dirty="0" smtClean="0">
                <a:solidFill>
                  <a:schemeClr val="tx2"/>
                </a:solidFill>
                <a:latin typeface="Franklin Gothic Book" pitchFamily="34" charset="0"/>
              </a:rPr>
              <a:t/>
            </a:r>
            <a:br>
              <a:rPr lang="en-US" dirty="0" smtClean="0">
                <a:solidFill>
                  <a:schemeClr val="tx2"/>
                </a:solidFill>
                <a:latin typeface="Franklin Gothic Book" pitchFamily="34" charset="0"/>
              </a:rPr>
            </a:br>
            <a:r>
              <a:rPr lang="en-US" dirty="0" smtClean="0">
                <a:solidFill>
                  <a:schemeClr val="tx2"/>
                </a:solidFill>
                <a:latin typeface="Franklin Gothic Book" pitchFamily="34" charset="0"/>
              </a:rPr>
              <a:t>Flexible, open, used for actionable feedback</a:t>
            </a:r>
          </a:p>
        </p:txBody>
      </p:sp>
      <p:sp>
        <p:nvSpPr>
          <p:cNvPr id="23" name="Rounded Rectangle 22"/>
          <p:cNvSpPr>
            <a:spLocks noChangeArrowheads="1"/>
          </p:cNvSpPr>
          <p:nvPr/>
        </p:nvSpPr>
        <p:spPr bwMode="auto">
          <a:xfrm>
            <a:off x="3309870" y="1184856"/>
            <a:ext cx="2382592" cy="1279411"/>
          </a:xfrm>
          <a:prstGeom prst="roundRect">
            <a:avLst>
              <a:gd name="adj" fmla="val 16667"/>
            </a:avLst>
          </a:prstGeom>
          <a:solidFill>
            <a:schemeClr val="tx1">
              <a:lumMod val="20000"/>
              <a:lumOff val="80000"/>
            </a:schemeClr>
          </a:solidFill>
          <a:ln w="9525">
            <a:solidFill>
              <a:schemeClr val="tx1"/>
            </a:solidFill>
            <a:round/>
            <a:headEnd/>
            <a:tailEnd/>
          </a:ln>
        </p:spPr>
        <p:txBody>
          <a:bodyPr anchor="ctr"/>
          <a:lstStyle/>
          <a:p>
            <a:pPr algn="ctr" defTabSz="711200">
              <a:lnSpc>
                <a:spcPct val="90000"/>
              </a:lnSpc>
            </a:pPr>
            <a:r>
              <a:rPr lang="en-US" b="1" dirty="0" smtClean="0">
                <a:solidFill>
                  <a:schemeClr val="tx2"/>
                </a:solidFill>
                <a:latin typeface="Franklin Gothic Book" pitchFamily="34" charset="0"/>
              </a:rPr>
              <a:t>Summative assessments </a:t>
            </a:r>
          </a:p>
          <a:p>
            <a:pPr algn="ctr" defTabSz="711200">
              <a:lnSpc>
                <a:spcPct val="90000"/>
              </a:lnSpc>
            </a:pPr>
            <a:r>
              <a:rPr lang="en-US" dirty="0" smtClean="0">
                <a:solidFill>
                  <a:schemeClr val="tx2"/>
                </a:solidFill>
                <a:latin typeface="Franklin Gothic Book" pitchFamily="34" charset="0"/>
              </a:rPr>
              <a:t>Benchmarked to college and career readiness</a:t>
            </a:r>
          </a:p>
        </p:txBody>
      </p:sp>
      <p:sp>
        <p:nvSpPr>
          <p:cNvPr id="24" name="Rounded Rectangle 23"/>
          <p:cNvSpPr/>
          <p:nvPr/>
        </p:nvSpPr>
        <p:spPr>
          <a:xfrm>
            <a:off x="1603913" y="4614303"/>
            <a:ext cx="2530206" cy="1400132"/>
          </a:xfrm>
          <a:prstGeom prst="roundRect">
            <a:avLst/>
          </a:prstGeom>
          <a:solidFill>
            <a:schemeClr val="tx1">
              <a:lumMod val="20000"/>
              <a:lumOff val="80000"/>
            </a:schemeClr>
          </a:solidFill>
          <a:ln>
            <a:solidFill>
              <a:schemeClr val="tx1"/>
            </a:solidFill>
          </a:ln>
        </p:spPr>
        <p:txBody>
          <a:bodyPr anchor="ctr"/>
          <a:lstStyle/>
          <a:p>
            <a:pPr algn="ctr" defTabSz="711200">
              <a:lnSpc>
                <a:spcPct val="90000"/>
              </a:lnSpc>
              <a:defRPr/>
            </a:pPr>
            <a:r>
              <a:rPr lang="en-US" dirty="0">
                <a:solidFill>
                  <a:schemeClr val="tx2"/>
                </a:solidFill>
                <a:latin typeface="Franklin Gothic Book" pitchFamily="34" charset="0"/>
                <a:cs typeface="Arial" pitchFamily="34" charset="0"/>
              </a:rPr>
              <a:t>Teacher resources for </a:t>
            </a:r>
          </a:p>
          <a:p>
            <a:pPr algn="ctr" defTabSz="711200">
              <a:lnSpc>
                <a:spcPct val="90000"/>
              </a:lnSpc>
              <a:defRPr/>
            </a:pPr>
            <a:r>
              <a:rPr lang="en-US" b="1" dirty="0">
                <a:solidFill>
                  <a:schemeClr val="tx2"/>
                </a:solidFill>
                <a:latin typeface="Franklin Gothic Book" pitchFamily="34" charset="0"/>
                <a:cs typeface="Arial" pitchFamily="34" charset="0"/>
              </a:rPr>
              <a:t>formative assessment practices</a:t>
            </a:r>
          </a:p>
          <a:p>
            <a:pPr algn="ctr" defTabSz="711200">
              <a:lnSpc>
                <a:spcPct val="90000"/>
              </a:lnSpc>
              <a:defRPr/>
            </a:pPr>
            <a:r>
              <a:rPr lang="en-US" dirty="0">
                <a:solidFill>
                  <a:schemeClr val="tx2"/>
                </a:solidFill>
                <a:latin typeface="Franklin Gothic Book" pitchFamily="34" charset="0"/>
                <a:cs typeface="Arial" pitchFamily="34" charset="0"/>
              </a:rPr>
              <a:t>to improve instruction</a:t>
            </a:r>
            <a:endParaRPr lang="en-US" dirty="0">
              <a:solidFill>
                <a:schemeClr val="tx2"/>
              </a:solidFill>
              <a:latin typeface="Franklin Gothic Book" pitchFamily="34" charset="0"/>
            </a:endParaRPr>
          </a:p>
        </p:txBody>
      </p:sp>
    </p:spTree>
    <p:extLst>
      <p:ext uri="{BB962C8B-B14F-4D97-AF65-F5344CB8AC3E}">
        <p14:creationId xmlns:p14="http://schemas.microsoft.com/office/powerpoint/2010/main" val="3667281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hidden="1"/>
          <p:cNvGraphicFramePr>
            <a:graphicFrameLocks/>
          </p:cNvGraphicFramePr>
          <p:nvPr>
            <p:custDataLst>
              <p:tags r:id="rId2"/>
            </p:custDataLst>
            <p:extLst>
              <p:ext uri="{D42A27DB-BD31-4B8C-83A1-F6EECF244321}">
                <p14:modId xmlns:p14="http://schemas.microsoft.com/office/powerpoint/2010/main" val="394543476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057" name="think-cell Slide" r:id="rId60" imgW="270" imgH="270" progId="TCLayout.ActiveDocument.1">
                  <p:embed/>
                </p:oleObj>
              </mc:Choice>
              <mc:Fallback>
                <p:oleObj name="think-cell Slide" r:id="rId60" imgW="270" imgH="270" progId="TCLayout.ActiveDocument.1">
                  <p:embed/>
                  <p:pic>
                    <p:nvPicPr>
                      <p:cNvPr id="0" name=""/>
                      <p:cNvPicPr/>
                      <p:nvPr/>
                    </p:nvPicPr>
                    <p:blipFill>
                      <a:blip r:embed="rId61"/>
                      <a:stretch>
                        <a:fillRect/>
                      </a:stretch>
                    </p:blipFill>
                    <p:spPr>
                      <a:xfrm>
                        <a:off x="0" y="0"/>
                        <a:ext cx="161984" cy="161974"/>
                      </a:xfrm>
                      <a:prstGeom prst="rect">
                        <a:avLst/>
                      </a:prstGeom>
                    </p:spPr>
                  </p:pic>
                </p:oleObj>
              </mc:Fallback>
            </mc:AlternateContent>
          </a:graphicData>
        </a:graphic>
      </p:graphicFrame>
      <p:pic>
        <p:nvPicPr>
          <p:cNvPr id="99" name="Picture 11"/>
          <p:cNvPicPr>
            <a:picLocks noChangeAspect="1" noChangeArrowheads="1"/>
          </p:cNvPicPr>
          <p:nvPr/>
        </p:nvPicPr>
        <p:blipFill>
          <a:blip r:embed="rId62">
            <a:extLst>
              <a:ext uri="{BEBA8EAE-BF5A-486C-A8C5-ECC9F3942E4B}">
                <a14:imgProps xmlns:a14="http://schemas.microsoft.com/office/drawing/2010/main">
                  <a14:imgLayer r:embed="rId63">
                    <a14:imgEffect>
                      <a14:backgroundRemoval t="0" b="100000" l="0" r="100000">
                        <a14:foregroundMark x1="44170" y1="10071" x2="26266" y2="45230"/>
                        <a14:foregroundMark x1="26737" y1="54947" x2="36396" y2="98057"/>
                        <a14:foregroundMark x1="23204" y1="64841" x2="19552" y2="91696"/>
                        <a14:foregroundMark x1="22733" y1="55300" x2="16608" y2="90459"/>
                        <a14:foregroundMark x1="33451" y1="78092" x2="99764" y2="96466"/>
                        <a14:foregroundMark x1="70200" y1="12367" x2="91519" y2="34099"/>
                        <a14:foregroundMark x1="67256" y1="10071" x2="96820" y2="36219"/>
                        <a14:foregroundMark x1="72674" y1="21025" x2="83039" y2="51943"/>
                        <a14:foregroundMark x1="80565" y1="26678" x2="84806" y2="50707"/>
                        <a14:foregroundMark x1="65371" y1="8834" x2="72792" y2="14311"/>
                        <a14:foregroundMark x1="31802" y1="40813" x2="34982" y2="41166"/>
                      </a14:backgroundRemoval>
                    </a14:imgEffect>
                  </a14:imgLayer>
                </a14:imgProps>
              </a:ext>
              <a:ext uri="{28A0092B-C50C-407E-A947-70E740481C1C}">
                <a14:useLocalDpi xmlns:a14="http://schemas.microsoft.com/office/drawing/2010/main" val="0"/>
              </a:ext>
            </a:extLst>
          </a:blip>
          <a:srcRect/>
          <a:stretch>
            <a:fillRect/>
          </a:stretch>
        </p:blipFill>
        <p:spPr bwMode="auto">
          <a:xfrm>
            <a:off x="5445262" y="4079726"/>
            <a:ext cx="3730847" cy="248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Arc 84"/>
          <p:cNvSpPr>
            <a:spLocks/>
          </p:cNvSpPr>
          <p:nvPr/>
        </p:nvSpPr>
        <p:spPr bwMode="gray">
          <a:xfrm>
            <a:off x="1946767" y="891097"/>
            <a:ext cx="5269342" cy="5269029"/>
          </a:xfrm>
          <a:prstGeom prst="arc">
            <a:avLst>
              <a:gd name="adj1" fmla="val 8108091"/>
              <a:gd name="adj2" fmla="val 13508185"/>
            </a:avLst>
          </a:prstGeom>
          <a:solidFill>
            <a:schemeClr val="accent4"/>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91" name="Arc 90"/>
          <p:cNvSpPr>
            <a:spLocks/>
          </p:cNvSpPr>
          <p:nvPr/>
        </p:nvSpPr>
        <p:spPr bwMode="gray">
          <a:xfrm>
            <a:off x="1946767" y="891097"/>
            <a:ext cx="5269342" cy="5269029"/>
          </a:xfrm>
          <a:prstGeom prst="arc">
            <a:avLst>
              <a:gd name="adj1" fmla="val 13528463"/>
              <a:gd name="adj2" fmla="val 18888994"/>
            </a:avLst>
          </a:prstGeom>
          <a:solidFill>
            <a:schemeClr val="bg2">
              <a:lumMod val="95000"/>
            </a:schemeClr>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165" name="Arc 164"/>
          <p:cNvSpPr>
            <a:spLocks/>
          </p:cNvSpPr>
          <p:nvPr/>
        </p:nvSpPr>
        <p:spPr bwMode="gray">
          <a:xfrm>
            <a:off x="1946767" y="891097"/>
            <a:ext cx="5269342" cy="5269029"/>
          </a:xfrm>
          <a:prstGeom prst="arc">
            <a:avLst>
              <a:gd name="adj1" fmla="val 18895997"/>
              <a:gd name="adj2" fmla="val 2685275"/>
            </a:avLst>
          </a:prstGeom>
          <a:solidFill>
            <a:schemeClr val="accent2">
              <a:lumMod val="20000"/>
              <a:lumOff val="80000"/>
            </a:schemeClr>
          </a:solidFill>
          <a:ln>
            <a:solidFill>
              <a:schemeClr val="bg1"/>
            </a:solid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166" name="Arc 165"/>
          <p:cNvSpPr>
            <a:spLocks/>
          </p:cNvSpPr>
          <p:nvPr/>
        </p:nvSpPr>
        <p:spPr bwMode="gray">
          <a:xfrm>
            <a:off x="1946767" y="891097"/>
            <a:ext cx="5269342" cy="5269029"/>
          </a:xfrm>
          <a:prstGeom prst="arc">
            <a:avLst>
              <a:gd name="adj1" fmla="val 2679121"/>
              <a:gd name="adj2" fmla="val 8117702"/>
            </a:avLst>
          </a:prstGeom>
          <a:solidFill>
            <a:schemeClr val="tx2">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cxnSp>
        <p:nvCxnSpPr>
          <p:cNvPr id="167" name="Straight Connector 166"/>
          <p:cNvCxnSpPr>
            <a:cxnSpLocks/>
          </p:cNvCxnSpPr>
          <p:nvPr/>
        </p:nvCxnSpPr>
        <p:spPr bwMode="gray">
          <a:xfrm flipH="1">
            <a:off x="2718444" y="1662740"/>
            <a:ext cx="3725988" cy="37257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a:cxnSpLocks/>
          </p:cNvCxnSpPr>
          <p:nvPr/>
        </p:nvCxnSpPr>
        <p:spPr bwMode="gray">
          <a:xfrm>
            <a:off x="2718444" y="1662740"/>
            <a:ext cx="3725988" cy="37257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9" name="Oval 168"/>
          <p:cNvSpPr>
            <a:spLocks/>
          </p:cNvSpPr>
          <p:nvPr/>
        </p:nvSpPr>
        <p:spPr bwMode="gray">
          <a:xfrm>
            <a:off x="3467186" y="2414373"/>
            <a:ext cx="2228515" cy="2222497"/>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96" tIns="46599" rIns="93196" bIns="46599" rtlCol="0" anchor="ctr">
            <a:noAutofit/>
          </a:bodyPr>
          <a:lstStyle/>
          <a:p>
            <a:pPr algn="ctr"/>
            <a:endParaRPr lang="en-US" sz="1100" dirty="0">
              <a:solidFill>
                <a:schemeClr val="bg1">
                  <a:lumMod val="65000"/>
                </a:schemeClr>
              </a:solidFill>
            </a:endParaRPr>
          </a:p>
        </p:txBody>
      </p:sp>
      <p:sp>
        <p:nvSpPr>
          <p:cNvPr id="170" name="Oval 169"/>
          <p:cNvSpPr>
            <a:spLocks/>
          </p:cNvSpPr>
          <p:nvPr/>
        </p:nvSpPr>
        <p:spPr bwMode="gray">
          <a:xfrm>
            <a:off x="4128951" y="3074347"/>
            <a:ext cx="904972" cy="902529"/>
          </a:xfrm>
          <a:prstGeom prst="ellipse">
            <a:avLst/>
          </a:prstGeom>
          <a:solidFill>
            <a:schemeClr val="tx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96" tIns="46599" rIns="93196" bIns="46599" rtlCol="0" anchor="ctr">
            <a:noAutofit/>
          </a:bodyPr>
          <a:lstStyle/>
          <a:p>
            <a:pPr algn="ctr"/>
            <a:endParaRPr lang="en-US" sz="1100" dirty="0">
              <a:solidFill>
                <a:srgbClr val="000000"/>
              </a:solidFill>
            </a:endParaRPr>
          </a:p>
        </p:txBody>
      </p:sp>
      <p:sp>
        <p:nvSpPr>
          <p:cNvPr id="171" name="Rectangle 24"/>
          <p:cNvSpPr txBox="1"/>
          <p:nvPr/>
        </p:nvSpPr>
        <p:spPr bwMode="gray">
          <a:xfrm>
            <a:off x="4188797" y="3251478"/>
            <a:ext cx="785280" cy="518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chemeClr val="bg1">
                    <a:lumMod val="65000"/>
                  </a:schemeClr>
                </a:solidFill>
              </a:rPr>
              <a:t>Describe Explain Interpret</a:t>
            </a:r>
          </a:p>
        </p:txBody>
      </p:sp>
      <p:sp>
        <p:nvSpPr>
          <p:cNvPr id="172" name="Rectangle 26"/>
          <p:cNvSpPr txBox="1"/>
          <p:nvPr/>
        </p:nvSpPr>
        <p:spPr bwMode="gray">
          <a:xfrm>
            <a:off x="4256963" y="2525487"/>
            <a:ext cx="596155" cy="33855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One</a:t>
            </a:r>
          </a:p>
          <a:p>
            <a:pPr algn="ctr">
              <a:buClr>
                <a:srgbClr val="18577E"/>
              </a:buClr>
            </a:pPr>
            <a:r>
              <a:rPr lang="en-US" sz="1100" dirty="0">
                <a:solidFill>
                  <a:schemeClr val="tx2"/>
                </a:solidFill>
              </a:rPr>
              <a:t>(Recall)</a:t>
            </a:r>
          </a:p>
        </p:txBody>
      </p:sp>
      <p:sp>
        <p:nvSpPr>
          <p:cNvPr id="173" name="Rectangle 26"/>
          <p:cNvSpPr txBox="1"/>
          <p:nvPr/>
        </p:nvSpPr>
        <p:spPr bwMode="gray">
          <a:xfrm>
            <a:off x="4050925" y="4009750"/>
            <a:ext cx="1080924" cy="518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Three</a:t>
            </a:r>
          </a:p>
          <a:p>
            <a:pPr algn="ctr">
              <a:buClr>
                <a:srgbClr val="18577E"/>
              </a:buClr>
            </a:pPr>
            <a:r>
              <a:rPr lang="en-US" sz="1100" dirty="0">
                <a:solidFill>
                  <a:srgbClr val="000000"/>
                </a:solidFill>
              </a:rPr>
              <a:t>(</a:t>
            </a:r>
            <a:r>
              <a:rPr lang="en-US" sz="1100" dirty="0">
                <a:solidFill>
                  <a:schemeClr val="tx2"/>
                </a:solidFill>
              </a:rPr>
              <a:t>Strategic Thinking)</a:t>
            </a:r>
          </a:p>
        </p:txBody>
      </p:sp>
      <p:sp>
        <p:nvSpPr>
          <p:cNvPr id="174" name="Rectangle 26"/>
          <p:cNvSpPr txBox="1">
            <a:spLocks/>
          </p:cNvSpPr>
          <p:nvPr/>
        </p:nvSpPr>
        <p:spPr bwMode="gray">
          <a:xfrm>
            <a:off x="3490076" y="3510873"/>
            <a:ext cx="745437" cy="3454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buClr>
                <a:srgbClr val="18577E"/>
              </a:buClr>
            </a:pPr>
            <a:r>
              <a:rPr lang="en-US" sz="1100" dirty="0">
                <a:solidFill>
                  <a:srgbClr val="FFFFFF"/>
                </a:solidFill>
              </a:rPr>
              <a:t>(Extended Thinking)</a:t>
            </a:r>
          </a:p>
        </p:txBody>
      </p:sp>
      <p:sp>
        <p:nvSpPr>
          <p:cNvPr id="175" name="Rectangle 26"/>
          <p:cNvSpPr txBox="1">
            <a:spLocks/>
          </p:cNvSpPr>
          <p:nvPr/>
        </p:nvSpPr>
        <p:spPr bwMode="gray">
          <a:xfrm>
            <a:off x="5009690" y="3220566"/>
            <a:ext cx="588334" cy="5078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Two</a:t>
            </a:r>
          </a:p>
          <a:p>
            <a:pPr algn="ctr">
              <a:buClr>
                <a:srgbClr val="18577E"/>
              </a:buClr>
            </a:pPr>
            <a:r>
              <a:rPr lang="en-US" sz="1100" dirty="0">
                <a:solidFill>
                  <a:schemeClr val="tx2"/>
                </a:solidFill>
              </a:rPr>
              <a:t>(Skill/</a:t>
            </a:r>
            <a:br>
              <a:rPr lang="en-US" sz="1100" dirty="0">
                <a:solidFill>
                  <a:schemeClr val="tx2"/>
                </a:solidFill>
              </a:rPr>
            </a:br>
            <a:r>
              <a:rPr lang="en-US" sz="1100" dirty="0">
                <a:solidFill>
                  <a:schemeClr val="tx2"/>
                </a:solidFill>
              </a:rPr>
              <a:t>Concept)</a:t>
            </a:r>
          </a:p>
        </p:txBody>
      </p:sp>
      <p:grpSp>
        <p:nvGrpSpPr>
          <p:cNvPr id="176" name="Group 175"/>
          <p:cNvGrpSpPr/>
          <p:nvPr/>
        </p:nvGrpSpPr>
        <p:grpSpPr>
          <a:xfrm>
            <a:off x="2144773" y="2069448"/>
            <a:ext cx="1155170" cy="2599568"/>
            <a:chOff x="2151821" y="2052952"/>
            <a:chExt cx="1132106" cy="2547817"/>
          </a:xfrm>
        </p:grpSpPr>
        <p:sp>
          <p:nvSpPr>
            <p:cNvPr id="177" name="Rectangle 26"/>
            <p:cNvSpPr txBox="1"/>
            <p:nvPr>
              <p:custDataLst>
                <p:tags r:id="rId51"/>
              </p:custDataLst>
            </p:nvPr>
          </p:nvSpPr>
          <p:spPr bwMode="gray">
            <a:xfrm>
              <a:off x="2549982" y="2052952"/>
              <a:ext cx="491722"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Design</a:t>
              </a:r>
            </a:p>
          </p:txBody>
        </p:sp>
        <p:sp>
          <p:nvSpPr>
            <p:cNvPr id="178" name="Rectangle 26"/>
            <p:cNvSpPr txBox="1"/>
            <p:nvPr>
              <p:custDataLst>
                <p:tags r:id="rId52"/>
              </p:custDataLst>
            </p:nvPr>
          </p:nvSpPr>
          <p:spPr bwMode="gray">
            <a:xfrm>
              <a:off x="2151821" y="2826307"/>
              <a:ext cx="77022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Synthesize</a:t>
              </a:r>
            </a:p>
          </p:txBody>
        </p:sp>
        <p:grpSp>
          <p:nvGrpSpPr>
            <p:cNvPr id="179" name="Group 178"/>
            <p:cNvGrpSpPr/>
            <p:nvPr/>
          </p:nvGrpSpPr>
          <p:grpSpPr>
            <a:xfrm>
              <a:off x="2181857" y="2410374"/>
              <a:ext cx="871759" cy="2190395"/>
              <a:chOff x="2181857" y="2410374"/>
              <a:chExt cx="871759" cy="2190395"/>
            </a:xfrm>
          </p:grpSpPr>
          <p:sp>
            <p:nvSpPr>
              <p:cNvPr id="181" name="Rectangle 26"/>
              <p:cNvSpPr txBox="1"/>
              <p:nvPr>
                <p:custDataLst>
                  <p:tags r:id="rId54"/>
                </p:custDataLst>
              </p:nvPr>
            </p:nvSpPr>
            <p:spPr bwMode="gray">
              <a:xfrm>
                <a:off x="2387290" y="2410374"/>
                <a:ext cx="46344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Connect</a:t>
                </a:r>
              </a:p>
            </p:txBody>
          </p:sp>
          <p:sp>
            <p:nvSpPr>
              <p:cNvPr id="182" name="Rectangle 26"/>
              <p:cNvSpPr txBox="1"/>
              <p:nvPr>
                <p:custDataLst>
                  <p:tags r:id="rId55"/>
                </p:custDataLst>
              </p:nvPr>
            </p:nvSpPr>
            <p:spPr bwMode="gray">
              <a:xfrm>
                <a:off x="2186424" y="3230233"/>
                <a:ext cx="86719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Apply Concepts</a:t>
                </a:r>
              </a:p>
            </p:txBody>
          </p:sp>
          <p:sp>
            <p:nvSpPr>
              <p:cNvPr id="183" name="Rectangle 26"/>
              <p:cNvSpPr txBox="1"/>
              <p:nvPr>
                <p:custDataLst>
                  <p:tags r:id="rId56"/>
                </p:custDataLst>
              </p:nvPr>
            </p:nvSpPr>
            <p:spPr bwMode="gray">
              <a:xfrm>
                <a:off x="2188812" y="3654920"/>
                <a:ext cx="44459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Critique</a:t>
                </a:r>
              </a:p>
            </p:txBody>
          </p:sp>
          <p:sp>
            <p:nvSpPr>
              <p:cNvPr id="184" name="Rectangle 26"/>
              <p:cNvSpPr txBox="1"/>
              <p:nvPr>
                <p:custDataLst>
                  <p:tags r:id="rId57"/>
                </p:custDataLst>
              </p:nvPr>
            </p:nvSpPr>
            <p:spPr bwMode="gray">
              <a:xfrm>
                <a:off x="2181857" y="4048848"/>
                <a:ext cx="56914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Analyze</a:t>
                </a:r>
              </a:p>
            </p:txBody>
          </p:sp>
          <p:sp>
            <p:nvSpPr>
              <p:cNvPr id="185" name="Rectangle 26"/>
              <p:cNvSpPr txBox="1"/>
              <p:nvPr>
                <p:custDataLst>
                  <p:tags r:id="rId58"/>
                </p:custDataLst>
              </p:nvPr>
            </p:nvSpPr>
            <p:spPr bwMode="gray">
              <a:xfrm>
                <a:off x="2378523" y="4434862"/>
                <a:ext cx="37232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Create</a:t>
                </a:r>
              </a:p>
            </p:txBody>
          </p:sp>
        </p:grpSp>
        <p:sp>
          <p:nvSpPr>
            <p:cNvPr id="180" name="Rectangle 26"/>
            <p:cNvSpPr txBox="1"/>
            <p:nvPr>
              <p:custDataLst>
                <p:tags r:id="rId53"/>
              </p:custDataLst>
            </p:nvPr>
          </p:nvSpPr>
          <p:spPr bwMode="gray">
            <a:xfrm>
              <a:off x="2865602" y="3906291"/>
              <a:ext cx="418325"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Prove</a:t>
              </a:r>
            </a:p>
          </p:txBody>
        </p:sp>
      </p:grpSp>
      <p:grpSp>
        <p:nvGrpSpPr>
          <p:cNvPr id="186" name="Group 185"/>
          <p:cNvGrpSpPr/>
          <p:nvPr/>
        </p:nvGrpSpPr>
        <p:grpSpPr>
          <a:xfrm>
            <a:off x="3021695" y="1019709"/>
            <a:ext cx="3167051" cy="1426141"/>
            <a:chOff x="3011226" y="1024111"/>
            <a:chExt cx="3103820" cy="1397750"/>
          </a:xfrm>
        </p:grpSpPr>
        <p:sp>
          <p:nvSpPr>
            <p:cNvPr id="187" name="Rectangle 26"/>
            <p:cNvSpPr txBox="1"/>
            <p:nvPr>
              <p:custDataLst>
                <p:tags r:id="rId37"/>
              </p:custDataLst>
            </p:nvPr>
          </p:nvSpPr>
          <p:spPr bwMode="gray">
            <a:xfrm>
              <a:off x="3011226" y="1720432"/>
              <a:ext cx="44930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Arrange</a:t>
              </a:r>
            </a:p>
          </p:txBody>
        </p:sp>
        <p:sp>
          <p:nvSpPr>
            <p:cNvPr id="188" name="Rectangle 26"/>
            <p:cNvSpPr txBox="1"/>
            <p:nvPr>
              <p:custDataLst>
                <p:tags r:id="rId38"/>
              </p:custDataLst>
            </p:nvPr>
          </p:nvSpPr>
          <p:spPr bwMode="gray">
            <a:xfrm>
              <a:off x="3143769" y="1450118"/>
              <a:ext cx="51371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Calculate</a:t>
              </a:r>
            </a:p>
          </p:txBody>
        </p:sp>
        <p:sp>
          <p:nvSpPr>
            <p:cNvPr id="189" name="Rectangle 26"/>
            <p:cNvSpPr txBox="1"/>
            <p:nvPr>
              <p:custDataLst>
                <p:tags r:id="rId39"/>
              </p:custDataLst>
            </p:nvPr>
          </p:nvSpPr>
          <p:spPr bwMode="gray">
            <a:xfrm>
              <a:off x="3945886" y="1046073"/>
              <a:ext cx="29849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Draw</a:t>
              </a:r>
            </a:p>
          </p:txBody>
        </p:sp>
        <p:sp>
          <p:nvSpPr>
            <p:cNvPr id="190" name="Rectangle 26"/>
            <p:cNvSpPr txBox="1"/>
            <p:nvPr>
              <p:custDataLst>
                <p:tags r:id="rId40"/>
              </p:custDataLst>
            </p:nvPr>
          </p:nvSpPr>
          <p:spPr bwMode="gray">
            <a:xfrm>
              <a:off x="3234165" y="1945220"/>
              <a:ext cx="39746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Repeat</a:t>
              </a:r>
            </a:p>
          </p:txBody>
        </p:sp>
        <p:sp>
          <p:nvSpPr>
            <p:cNvPr id="191" name="Rectangle 26"/>
            <p:cNvSpPr txBox="1"/>
            <p:nvPr>
              <p:custDataLst>
                <p:tags r:id="rId41"/>
              </p:custDataLst>
            </p:nvPr>
          </p:nvSpPr>
          <p:spPr bwMode="gray">
            <a:xfrm>
              <a:off x="4309553" y="1905496"/>
              <a:ext cx="49015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Tabulate</a:t>
              </a:r>
            </a:p>
          </p:txBody>
        </p:sp>
        <p:sp>
          <p:nvSpPr>
            <p:cNvPr id="192" name="Rectangle 26"/>
            <p:cNvSpPr txBox="1"/>
            <p:nvPr>
              <p:custDataLst>
                <p:tags r:id="rId42"/>
              </p:custDataLst>
            </p:nvPr>
          </p:nvSpPr>
          <p:spPr bwMode="gray">
            <a:xfrm>
              <a:off x="4293770" y="2199292"/>
              <a:ext cx="56713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Recognize</a:t>
              </a:r>
            </a:p>
          </p:txBody>
        </p:sp>
        <p:sp>
          <p:nvSpPr>
            <p:cNvPr id="193" name="Rectangle 26"/>
            <p:cNvSpPr txBox="1"/>
            <p:nvPr>
              <p:custDataLst>
                <p:tags r:id="rId43"/>
              </p:custDataLst>
            </p:nvPr>
          </p:nvSpPr>
          <p:spPr bwMode="gray">
            <a:xfrm>
              <a:off x="4658711" y="1317906"/>
              <a:ext cx="57341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Memorize</a:t>
              </a:r>
            </a:p>
          </p:txBody>
        </p:sp>
        <p:sp>
          <p:nvSpPr>
            <p:cNvPr id="194" name="Rectangle 26"/>
            <p:cNvSpPr txBox="1"/>
            <p:nvPr>
              <p:custDataLst>
                <p:tags r:id="rId44"/>
              </p:custDataLst>
            </p:nvPr>
          </p:nvSpPr>
          <p:spPr bwMode="gray">
            <a:xfrm>
              <a:off x="4357064" y="1024111"/>
              <a:ext cx="43045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Identify</a:t>
              </a:r>
            </a:p>
          </p:txBody>
        </p:sp>
        <p:sp>
          <p:nvSpPr>
            <p:cNvPr id="195" name="Rectangle 26"/>
            <p:cNvSpPr txBox="1"/>
            <p:nvPr>
              <p:custDataLst>
                <p:tags r:id="rId45"/>
              </p:custDataLst>
            </p:nvPr>
          </p:nvSpPr>
          <p:spPr bwMode="gray">
            <a:xfrm>
              <a:off x="3663308" y="1611701"/>
              <a:ext cx="181293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Who, What, When, Where, Why</a:t>
              </a:r>
            </a:p>
          </p:txBody>
        </p:sp>
        <p:sp>
          <p:nvSpPr>
            <p:cNvPr id="196" name="Rectangle 26"/>
            <p:cNvSpPr txBox="1"/>
            <p:nvPr>
              <p:custDataLst>
                <p:tags r:id="rId46"/>
              </p:custDataLst>
            </p:nvPr>
          </p:nvSpPr>
          <p:spPr bwMode="gray">
            <a:xfrm>
              <a:off x="4984433" y="1041770"/>
              <a:ext cx="188519"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List</a:t>
              </a:r>
            </a:p>
          </p:txBody>
        </p:sp>
        <p:sp>
          <p:nvSpPr>
            <p:cNvPr id="197" name="Rectangle 26"/>
            <p:cNvSpPr txBox="1"/>
            <p:nvPr>
              <p:custDataLst>
                <p:tags r:id="rId47"/>
              </p:custDataLst>
            </p:nvPr>
          </p:nvSpPr>
          <p:spPr bwMode="gray">
            <a:xfrm>
              <a:off x="4980871" y="1845254"/>
              <a:ext cx="33462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Name</a:t>
              </a:r>
            </a:p>
          </p:txBody>
        </p:sp>
        <p:sp>
          <p:nvSpPr>
            <p:cNvPr id="198" name="Rectangle 26"/>
            <p:cNvSpPr txBox="1"/>
            <p:nvPr>
              <p:custDataLst>
                <p:tags r:id="rId48"/>
              </p:custDataLst>
            </p:nvPr>
          </p:nvSpPr>
          <p:spPr bwMode="gray">
            <a:xfrm>
              <a:off x="5197588" y="2255954"/>
              <a:ext cx="21051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Use</a:t>
              </a:r>
            </a:p>
          </p:txBody>
        </p:sp>
        <p:sp>
          <p:nvSpPr>
            <p:cNvPr id="199" name="Rectangle 26"/>
            <p:cNvSpPr txBox="1"/>
            <p:nvPr>
              <p:custDataLst>
                <p:tags r:id="rId49"/>
              </p:custDataLst>
            </p:nvPr>
          </p:nvSpPr>
          <p:spPr bwMode="gray">
            <a:xfrm>
              <a:off x="5445776" y="1465300"/>
              <a:ext cx="49800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Illustrate</a:t>
              </a:r>
            </a:p>
          </p:txBody>
        </p:sp>
        <p:sp>
          <p:nvSpPr>
            <p:cNvPr id="200" name="Rectangle 26"/>
            <p:cNvSpPr txBox="1"/>
            <p:nvPr>
              <p:custDataLst>
                <p:tags r:id="rId50"/>
              </p:custDataLst>
            </p:nvPr>
          </p:nvSpPr>
          <p:spPr bwMode="gray">
            <a:xfrm>
              <a:off x="5618610" y="1677065"/>
              <a:ext cx="49643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Measure</a:t>
              </a:r>
            </a:p>
          </p:txBody>
        </p:sp>
      </p:grpSp>
      <p:grpSp>
        <p:nvGrpSpPr>
          <p:cNvPr id="201" name="Group 200"/>
          <p:cNvGrpSpPr/>
          <p:nvPr/>
        </p:nvGrpSpPr>
        <p:grpSpPr>
          <a:xfrm>
            <a:off x="3498011" y="1271469"/>
            <a:ext cx="2111124" cy="1078164"/>
            <a:chOff x="3478042" y="1270859"/>
            <a:chExt cx="2068975" cy="1056700"/>
          </a:xfrm>
        </p:grpSpPr>
        <p:sp>
          <p:nvSpPr>
            <p:cNvPr id="202" name="Rectangle 26"/>
            <p:cNvSpPr txBox="1"/>
            <p:nvPr>
              <p:custDataLst>
                <p:tags r:id="rId34"/>
              </p:custDataLst>
            </p:nvPr>
          </p:nvSpPr>
          <p:spPr bwMode="gray">
            <a:xfrm>
              <a:off x="3478042" y="1270859"/>
              <a:ext cx="479406"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Define</a:t>
              </a:r>
            </a:p>
          </p:txBody>
        </p:sp>
        <p:sp>
          <p:nvSpPr>
            <p:cNvPr id="203" name="Rectangle 26"/>
            <p:cNvSpPr txBox="1"/>
            <p:nvPr>
              <p:custDataLst>
                <p:tags r:id="rId35"/>
              </p:custDataLst>
            </p:nvPr>
          </p:nvSpPr>
          <p:spPr bwMode="gray">
            <a:xfrm>
              <a:off x="3729748" y="2116404"/>
              <a:ext cx="431585"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Recall</a:t>
              </a:r>
            </a:p>
          </p:txBody>
        </p:sp>
        <p:sp>
          <p:nvSpPr>
            <p:cNvPr id="204" name="Rectangle 26"/>
            <p:cNvSpPr txBox="1"/>
            <p:nvPr>
              <p:custDataLst>
                <p:tags r:id="rId36"/>
              </p:custDataLst>
            </p:nvPr>
          </p:nvSpPr>
          <p:spPr bwMode="gray">
            <a:xfrm>
              <a:off x="5081248" y="1990875"/>
              <a:ext cx="4657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Match</a:t>
              </a:r>
            </a:p>
          </p:txBody>
        </p:sp>
      </p:grpSp>
      <p:grpSp>
        <p:nvGrpSpPr>
          <p:cNvPr id="205" name="Group 204"/>
          <p:cNvGrpSpPr/>
          <p:nvPr/>
        </p:nvGrpSpPr>
        <p:grpSpPr>
          <a:xfrm>
            <a:off x="5603301" y="2139562"/>
            <a:ext cx="1514716" cy="3073436"/>
            <a:chOff x="5541289" y="2121681"/>
            <a:chExt cx="1484474" cy="3012251"/>
          </a:xfrm>
        </p:grpSpPr>
        <p:sp>
          <p:nvSpPr>
            <p:cNvPr id="206" name="Rectangle 26"/>
            <p:cNvSpPr txBox="1"/>
            <p:nvPr>
              <p:custDataLst>
                <p:tags r:id="rId20"/>
              </p:custDataLst>
            </p:nvPr>
          </p:nvSpPr>
          <p:spPr bwMode="gray">
            <a:xfrm>
              <a:off x="5541289" y="2752569"/>
              <a:ext cx="34719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Graph</a:t>
              </a:r>
            </a:p>
          </p:txBody>
        </p:sp>
        <p:sp>
          <p:nvSpPr>
            <p:cNvPr id="207" name="Rectangle 26"/>
            <p:cNvSpPr txBox="1"/>
            <p:nvPr>
              <p:custDataLst>
                <p:tags r:id="rId21"/>
              </p:custDataLst>
            </p:nvPr>
          </p:nvSpPr>
          <p:spPr bwMode="gray">
            <a:xfrm>
              <a:off x="5641879" y="2977132"/>
              <a:ext cx="41474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Classify</a:t>
              </a:r>
            </a:p>
          </p:txBody>
        </p:sp>
        <p:sp>
          <p:nvSpPr>
            <p:cNvPr id="208" name="Rectangle 26"/>
            <p:cNvSpPr txBox="1"/>
            <p:nvPr>
              <p:custDataLst>
                <p:tags r:id="rId22"/>
              </p:custDataLst>
            </p:nvPr>
          </p:nvSpPr>
          <p:spPr bwMode="gray">
            <a:xfrm>
              <a:off x="5736756" y="3316175"/>
              <a:ext cx="71323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Cause/Effect</a:t>
              </a:r>
            </a:p>
          </p:txBody>
        </p:sp>
        <p:sp>
          <p:nvSpPr>
            <p:cNvPr id="209" name="Rectangle 26"/>
            <p:cNvSpPr txBox="1"/>
            <p:nvPr>
              <p:custDataLst>
                <p:tags r:id="rId23"/>
              </p:custDataLst>
            </p:nvPr>
          </p:nvSpPr>
          <p:spPr bwMode="gray">
            <a:xfrm>
              <a:off x="5759298" y="4250635"/>
              <a:ext cx="63524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Estimate</a:t>
              </a:r>
            </a:p>
          </p:txBody>
        </p:sp>
        <p:sp>
          <p:nvSpPr>
            <p:cNvPr id="210" name="Rectangle 26"/>
            <p:cNvSpPr txBox="1"/>
            <p:nvPr>
              <p:custDataLst>
                <p:tags r:id="rId24"/>
              </p:custDataLst>
            </p:nvPr>
          </p:nvSpPr>
          <p:spPr bwMode="gray">
            <a:xfrm>
              <a:off x="5704544" y="3962906"/>
              <a:ext cx="5121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Compare</a:t>
              </a:r>
            </a:p>
          </p:txBody>
        </p:sp>
        <p:sp>
          <p:nvSpPr>
            <p:cNvPr id="211" name="Rectangle 26"/>
            <p:cNvSpPr txBox="1"/>
            <p:nvPr>
              <p:custDataLst>
                <p:tags r:id="rId25"/>
              </p:custDataLst>
            </p:nvPr>
          </p:nvSpPr>
          <p:spPr bwMode="gray">
            <a:xfrm>
              <a:off x="5823449" y="3550005"/>
              <a:ext cx="35661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Relate</a:t>
              </a:r>
            </a:p>
          </p:txBody>
        </p:sp>
        <p:sp>
          <p:nvSpPr>
            <p:cNvPr id="212" name="Rectangle 26"/>
            <p:cNvSpPr txBox="1"/>
            <p:nvPr>
              <p:custDataLst>
                <p:tags r:id="rId26"/>
              </p:custDataLst>
            </p:nvPr>
          </p:nvSpPr>
          <p:spPr bwMode="gray">
            <a:xfrm>
              <a:off x="6181705" y="2439701"/>
              <a:ext cx="3431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Infer</a:t>
              </a:r>
            </a:p>
          </p:txBody>
        </p:sp>
        <p:sp>
          <p:nvSpPr>
            <p:cNvPr id="213" name="Rectangle 26"/>
            <p:cNvSpPr txBox="1"/>
            <p:nvPr>
              <p:custDataLst>
                <p:tags r:id="rId27"/>
              </p:custDataLst>
            </p:nvPr>
          </p:nvSpPr>
          <p:spPr bwMode="gray">
            <a:xfrm>
              <a:off x="6045493" y="2121681"/>
              <a:ext cx="595408"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Categorize</a:t>
              </a:r>
            </a:p>
          </p:txBody>
        </p:sp>
        <p:sp>
          <p:nvSpPr>
            <p:cNvPr id="214" name="Rectangle 26"/>
            <p:cNvSpPr txBox="1"/>
            <p:nvPr>
              <p:custDataLst>
                <p:tags r:id="rId28"/>
              </p:custDataLst>
            </p:nvPr>
          </p:nvSpPr>
          <p:spPr bwMode="gray">
            <a:xfrm>
              <a:off x="6389383" y="2758214"/>
              <a:ext cx="49800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Organize</a:t>
              </a:r>
            </a:p>
          </p:txBody>
        </p:sp>
        <p:sp>
          <p:nvSpPr>
            <p:cNvPr id="215" name="Rectangle 26"/>
            <p:cNvSpPr txBox="1"/>
            <p:nvPr>
              <p:custDataLst>
                <p:tags r:id="rId29"/>
              </p:custDataLst>
            </p:nvPr>
          </p:nvSpPr>
          <p:spPr bwMode="gray">
            <a:xfrm>
              <a:off x="6477535" y="4055999"/>
              <a:ext cx="522579" cy="1692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Interpret</a:t>
              </a:r>
            </a:p>
          </p:txBody>
        </p:sp>
        <p:sp>
          <p:nvSpPr>
            <p:cNvPr id="216" name="Rectangle 26"/>
            <p:cNvSpPr txBox="1"/>
            <p:nvPr>
              <p:custDataLst>
                <p:tags r:id="rId30"/>
              </p:custDataLst>
            </p:nvPr>
          </p:nvSpPr>
          <p:spPr bwMode="gray">
            <a:xfrm>
              <a:off x="6355190" y="3657198"/>
              <a:ext cx="51648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Predict</a:t>
              </a:r>
            </a:p>
          </p:txBody>
        </p:sp>
        <p:sp>
          <p:nvSpPr>
            <p:cNvPr id="217" name="Rectangle 26"/>
            <p:cNvSpPr txBox="1"/>
            <p:nvPr>
              <p:custDataLst>
                <p:tags r:id="rId31"/>
              </p:custDataLst>
            </p:nvPr>
          </p:nvSpPr>
          <p:spPr bwMode="gray">
            <a:xfrm>
              <a:off x="6626729" y="3188433"/>
              <a:ext cx="39903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Modify</a:t>
              </a:r>
            </a:p>
          </p:txBody>
        </p:sp>
        <p:sp>
          <p:nvSpPr>
            <p:cNvPr id="218" name="Rectangle 26"/>
            <p:cNvSpPr txBox="1"/>
            <p:nvPr>
              <p:custDataLst>
                <p:tags r:id="rId32"/>
              </p:custDataLst>
            </p:nvPr>
          </p:nvSpPr>
          <p:spPr bwMode="gray">
            <a:xfrm>
              <a:off x="6018392" y="4600651"/>
              <a:ext cx="62525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Summarize</a:t>
              </a:r>
            </a:p>
          </p:txBody>
        </p:sp>
        <p:sp>
          <p:nvSpPr>
            <p:cNvPr id="219" name="Rectangle 26"/>
            <p:cNvSpPr txBox="1"/>
            <p:nvPr>
              <p:custDataLst>
                <p:tags r:id="rId33"/>
              </p:custDataLst>
            </p:nvPr>
          </p:nvSpPr>
          <p:spPr bwMode="gray">
            <a:xfrm>
              <a:off x="6203023" y="4968025"/>
              <a:ext cx="30634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Show</a:t>
              </a:r>
            </a:p>
          </p:txBody>
        </p:sp>
      </p:grpSp>
      <p:grpSp>
        <p:nvGrpSpPr>
          <p:cNvPr id="220" name="Group 219"/>
          <p:cNvGrpSpPr/>
          <p:nvPr/>
        </p:nvGrpSpPr>
        <p:grpSpPr>
          <a:xfrm>
            <a:off x="3136428" y="4523699"/>
            <a:ext cx="3062337" cy="1485096"/>
            <a:chOff x="3123678" y="4458354"/>
            <a:chExt cx="3001197" cy="1455531"/>
          </a:xfrm>
        </p:grpSpPr>
        <p:sp>
          <p:nvSpPr>
            <p:cNvPr id="221" name="Rectangle 26"/>
            <p:cNvSpPr txBox="1"/>
            <p:nvPr>
              <p:custDataLst>
                <p:tags r:id="rId6"/>
              </p:custDataLst>
            </p:nvPr>
          </p:nvSpPr>
          <p:spPr bwMode="gray">
            <a:xfrm>
              <a:off x="5448867" y="5029199"/>
              <a:ext cx="54199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Construct</a:t>
              </a:r>
            </a:p>
          </p:txBody>
        </p:sp>
        <p:sp>
          <p:nvSpPr>
            <p:cNvPr id="222" name="Rectangle 26"/>
            <p:cNvSpPr txBox="1"/>
            <p:nvPr>
              <p:custDataLst>
                <p:tags r:id="rId7"/>
              </p:custDataLst>
            </p:nvPr>
          </p:nvSpPr>
          <p:spPr bwMode="gray">
            <a:xfrm>
              <a:off x="3620135" y="4680531"/>
              <a:ext cx="203350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Develop a Logical Argument</a:t>
              </a:r>
            </a:p>
          </p:txBody>
        </p:sp>
        <p:sp>
          <p:nvSpPr>
            <p:cNvPr id="223" name="Rectangle 26"/>
            <p:cNvSpPr txBox="1"/>
            <p:nvPr>
              <p:custDataLst>
                <p:tags r:id="rId8"/>
              </p:custDataLst>
            </p:nvPr>
          </p:nvSpPr>
          <p:spPr bwMode="gray">
            <a:xfrm>
              <a:off x="5097552" y="4458354"/>
              <a:ext cx="36290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Assess</a:t>
              </a:r>
            </a:p>
          </p:txBody>
        </p:sp>
        <p:sp>
          <p:nvSpPr>
            <p:cNvPr id="224" name="Rectangle 26"/>
            <p:cNvSpPr txBox="1"/>
            <p:nvPr>
              <p:custDataLst>
                <p:tags r:id="rId9"/>
              </p:custDataLst>
            </p:nvPr>
          </p:nvSpPr>
          <p:spPr bwMode="gray">
            <a:xfrm>
              <a:off x="3629782" y="4458354"/>
              <a:ext cx="36133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Revise</a:t>
              </a:r>
            </a:p>
          </p:txBody>
        </p:sp>
        <p:sp>
          <p:nvSpPr>
            <p:cNvPr id="225" name="Rectangle 26"/>
            <p:cNvSpPr txBox="1"/>
            <p:nvPr>
              <p:custDataLst>
                <p:tags r:id="rId10"/>
              </p:custDataLst>
            </p:nvPr>
          </p:nvSpPr>
          <p:spPr bwMode="gray">
            <a:xfrm>
              <a:off x="3571081" y="5266692"/>
              <a:ext cx="42731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Apprise</a:t>
              </a:r>
            </a:p>
          </p:txBody>
        </p:sp>
        <p:sp>
          <p:nvSpPr>
            <p:cNvPr id="226" name="Rectangle 26"/>
            <p:cNvSpPr txBox="1"/>
            <p:nvPr>
              <p:custDataLst>
                <p:tags r:id="rId11"/>
              </p:custDataLst>
            </p:nvPr>
          </p:nvSpPr>
          <p:spPr bwMode="gray">
            <a:xfrm>
              <a:off x="3855976" y="5747978"/>
              <a:ext cx="689669"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Hypothesize</a:t>
              </a:r>
            </a:p>
          </p:txBody>
        </p:sp>
        <p:sp>
          <p:nvSpPr>
            <p:cNvPr id="227" name="Rectangle 26"/>
            <p:cNvSpPr txBox="1"/>
            <p:nvPr>
              <p:custDataLst>
                <p:tags r:id="rId12"/>
              </p:custDataLst>
            </p:nvPr>
          </p:nvSpPr>
          <p:spPr bwMode="gray">
            <a:xfrm>
              <a:off x="4187024" y="5272558"/>
              <a:ext cx="794610"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Investigate</a:t>
              </a:r>
            </a:p>
          </p:txBody>
        </p:sp>
        <p:sp>
          <p:nvSpPr>
            <p:cNvPr id="228" name="Rectangle 26"/>
            <p:cNvSpPr txBox="1"/>
            <p:nvPr>
              <p:custDataLst>
                <p:tags r:id="rId13"/>
              </p:custDataLst>
            </p:nvPr>
          </p:nvSpPr>
          <p:spPr bwMode="gray">
            <a:xfrm>
              <a:off x="3123678" y="5028356"/>
              <a:ext cx="5812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Critique</a:t>
              </a:r>
            </a:p>
          </p:txBody>
        </p:sp>
        <p:sp>
          <p:nvSpPr>
            <p:cNvPr id="229" name="Rectangle 26"/>
            <p:cNvSpPr txBox="1"/>
            <p:nvPr>
              <p:custDataLst>
                <p:tags r:id="rId14"/>
              </p:custDataLst>
            </p:nvPr>
          </p:nvSpPr>
          <p:spPr bwMode="gray">
            <a:xfrm>
              <a:off x="5612729" y="5237906"/>
              <a:ext cx="5121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Compare</a:t>
              </a:r>
            </a:p>
          </p:txBody>
        </p:sp>
        <p:sp>
          <p:nvSpPr>
            <p:cNvPr id="230" name="Rectangle 26"/>
            <p:cNvSpPr txBox="1"/>
            <p:nvPr>
              <p:custDataLst>
                <p:tags r:id="rId15"/>
              </p:custDataLst>
            </p:nvPr>
          </p:nvSpPr>
          <p:spPr bwMode="gray">
            <a:xfrm>
              <a:off x="3132774" y="5481353"/>
              <a:ext cx="57812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Formulate</a:t>
              </a:r>
            </a:p>
          </p:txBody>
        </p:sp>
        <p:sp>
          <p:nvSpPr>
            <p:cNvPr id="231" name="Rectangle 26"/>
            <p:cNvSpPr txBox="1"/>
            <p:nvPr>
              <p:custDataLst>
                <p:tags r:id="rId16"/>
              </p:custDataLst>
            </p:nvPr>
          </p:nvSpPr>
          <p:spPr bwMode="gray">
            <a:xfrm>
              <a:off x="4035393" y="5493831"/>
              <a:ext cx="99287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Draw Conclusions</a:t>
              </a:r>
            </a:p>
          </p:txBody>
        </p:sp>
        <p:sp>
          <p:nvSpPr>
            <p:cNvPr id="232" name="Rectangle 26"/>
            <p:cNvSpPr txBox="1"/>
            <p:nvPr>
              <p:custDataLst>
                <p:tags r:id="rId17"/>
              </p:custDataLst>
            </p:nvPr>
          </p:nvSpPr>
          <p:spPr bwMode="gray">
            <a:xfrm>
              <a:off x="5307503" y="5351331"/>
              <a:ext cx="529427"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Explain</a:t>
              </a:r>
            </a:p>
          </p:txBody>
        </p:sp>
        <p:sp>
          <p:nvSpPr>
            <p:cNvPr id="233" name="Rectangle 26"/>
            <p:cNvSpPr txBox="1"/>
            <p:nvPr>
              <p:custDataLst>
                <p:tags r:id="rId18"/>
              </p:custDataLst>
            </p:nvPr>
          </p:nvSpPr>
          <p:spPr bwMode="gray">
            <a:xfrm>
              <a:off x="4735420" y="5747978"/>
              <a:ext cx="7179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Differentiate</a:t>
              </a:r>
            </a:p>
          </p:txBody>
        </p:sp>
        <p:sp>
          <p:nvSpPr>
            <p:cNvPr id="234" name="Rectangle 26"/>
            <p:cNvSpPr txBox="1"/>
            <p:nvPr>
              <p:custDataLst>
                <p:tags r:id="rId19"/>
              </p:custDataLst>
            </p:nvPr>
          </p:nvSpPr>
          <p:spPr bwMode="gray">
            <a:xfrm>
              <a:off x="3879509" y="4900441"/>
              <a:ext cx="1274080" cy="33181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Use Concepts to Solve</a:t>
              </a:r>
              <a:br>
                <a:rPr lang="en-US" sz="1100" dirty="0">
                  <a:solidFill>
                    <a:schemeClr val="bg1">
                      <a:lumMod val="65000"/>
                    </a:schemeClr>
                  </a:solidFill>
                </a:rPr>
              </a:br>
              <a:r>
                <a:rPr lang="en-US" sz="1100" dirty="0">
                  <a:solidFill>
                    <a:schemeClr val="bg1">
                      <a:lumMod val="65000"/>
                    </a:schemeClr>
                  </a:solidFill>
                </a:rPr>
                <a:t>Non-Routine Problems</a:t>
              </a:r>
            </a:p>
          </p:txBody>
        </p:sp>
      </p:grpSp>
      <p:sp>
        <p:nvSpPr>
          <p:cNvPr id="235" name="Rectangle 26"/>
          <p:cNvSpPr txBox="1">
            <a:spLocks/>
          </p:cNvSpPr>
          <p:nvPr/>
        </p:nvSpPr>
        <p:spPr bwMode="gray">
          <a:xfrm>
            <a:off x="3584526" y="3012898"/>
            <a:ext cx="505322" cy="3454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FFFFFF"/>
                </a:solidFill>
              </a:rPr>
              <a:t>Level Four</a:t>
            </a:r>
            <a:endParaRPr lang="en-US" sz="1100" dirty="0">
              <a:solidFill>
                <a:srgbClr val="FFFFFF"/>
              </a:solidFill>
            </a:endParaRPr>
          </a:p>
        </p:txBody>
      </p:sp>
      <p:sp>
        <p:nvSpPr>
          <p:cNvPr id="98" name="McK 5. Source"/>
          <p:cNvSpPr>
            <a:spLocks noChangeArrowheads="1"/>
          </p:cNvSpPr>
          <p:nvPr/>
        </p:nvSpPr>
        <p:spPr bwMode="gray">
          <a:xfrm>
            <a:off x="111390" y="6427898"/>
            <a:ext cx="58360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defTabSz="912556"/>
            <a:r>
              <a:rPr lang="en-US" sz="1000" dirty="0">
                <a:solidFill>
                  <a:schemeClr val="tx2"/>
                </a:solidFill>
              </a:rPr>
              <a:t>Source: Webb, Norman L. and others, “Web Alignment Tool” 24 July 2005. Wisconsin Center of Educational Research, </a:t>
            </a:r>
            <a:r>
              <a:rPr lang="en-US" sz="1000" dirty="0" smtClean="0">
                <a:solidFill>
                  <a:schemeClr val="tx2"/>
                </a:solidFill>
              </a:rPr>
              <a:t>University </a:t>
            </a:r>
            <a:r>
              <a:rPr lang="en-US" sz="1000" dirty="0">
                <a:solidFill>
                  <a:schemeClr val="tx2"/>
                </a:solidFill>
              </a:rPr>
              <a:t>of Wisconsin-Madison, 2 Feb 2006</a:t>
            </a:r>
          </a:p>
        </p:txBody>
      </p:sp>
      <p:sp>
        <p:nvSpPr>
          <p:cNvPr id="92" name="Slide Number"/>
          <p:cNvSpPr txBox="1">
            <a:spLocks/>
          </p:cNvSpPr>
          <p:nvPr/>
        </p:nvSpPr>
        <p:spPr bwMode="gray">
          <a:xfrm>
            <a:off x="8748450" y="6636089"/>
            <a:ext cx="131446"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lvl="0" algn="r"/>
            <a:fld id="{42C328C1-A84F-4A39-A664-DBA00541A8C6}" type="slidenum">
              <a:rPr lang="en-US" smtClean="0">
                <a:solidFill>
                  <a:schemeClr val="bg1"/>
                </a:solidFill>
              </a:rPr>
              <a:pPr lvl="0" algn="r"/>
              <a:t>15</a:t>
            </a:fld>
            <a:endParaRPr lang="en-US" dirty="0">
              <a:solidFill>
                <a:schemeClr val="bg1"/>
              </a:solidFill>
            </a:endParaRPr>
          </a:p>
        </p:txBody>
      </p:sp>
      <p:sp>
        <p:nvSpPr>
          <p:cNvPr id="4" name="Title 3"/>
          <p:cNvSpPr>
            <a:spLocks noGrp="1"/>
          </p:cNvSpPr>
          <p:nvPr>
            <p:ph type="title"/>
          </p:nvPr>
        </p:nvSpPr>
        <p:spPr>
          <a:xfrm>
            <a:off x="121499" y="234864"/>
            <a:ext cx="8794113" cy="584775"/>
          </a:xfrm>
        </p:spPr>
        <p:txBody>
          <a:bodyPr wrap="square" anchor="t" anchorCtr="0">
            <a:spAutoFit/>
          </a:bodyPr>
          <a:lstStyle/>
          <a:p>
            <a:r>
              <a:rPr lang="en-US" dirty="0" smtClean="0"/>
              <a:t>Assessing the </a:t>
            </a:r>
            <a:r>
              <a:rPr lang="en-US" dirty="0"/>
              <a:t>Common Core</a:t>
            </a:r>
          </a:p>
        </p:txBody>
      </p:sp>
      <p:sp>
        <p:nvSpPr>
          <p:cNvPr id="82" name="Right Brace 81"/>
          <p:cNvSpPr/>
          <p:nvPr>
            <p:custDataLst>
              <p:tags r:id="rId3"/>
            </p:custDataLst>
          </p:nvPr>
        </p:nvSpPr>
        <p:spPr>
          <a:xfrm rot="9659778">
            <a:off x="1540736" y="2237718"/>
            <a:ext cx="695609" cy="3957697"/>
          </a:xfrm>
          <a:prstGeom prst="rightBrace">
            <a:avLst>
              <a:gd name="adj1" fmla="val 21694"/>
              <a:gd name="adj2" fmla="val 48088"/>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lIns="93296" tIns="46648" rIns="93296" bIns="46648" rtlCol="0" anchor="ctr"/>
          <a:lstStyle/>
          <a:p>
            <a:pPr algn="ctr"/>
            <a:endParaRPr lang="en-US"/>
          </a:p>
        </p:txBody>
      </p:sp>
      <p:sp>
        <p:nvSpPr>
          <p:cNvPr id="83" name="Rectangle 82"/>
          <p:cNvSpPr/>
          <p:nvPr>
            <p:custDataLst>
              <p:tags r:id="rId4"/>
            </p:custDataLst>
          </p:nvPr>
        </p:nvSpPr>
        <p:spPr>
          <a:xfrm>
            <a:off x="69653" y="3128190"/>
            <a:ext cx="1381724" cy="2784815"/>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296" tIns="46648" rIns="93296" bIns="46648" rtlCol="0" anchor="ctr"/>
          <a:lstStyle/>
          <a:p>
            <a:pPr algn="ctr"/>
            <a:endParaRPr lang="en-US" dirty="0" err="1" smtClean="0">
              <a:solidFill>
                <a:schemeClr val="tx1"/>
              </a:solidFill>
            </a:endParaRPr>
          </a:p>
        </p:txBody>
      </p:sp>
      <p:sp>
        <p:nvSpPr>
          <p:cNvPr id="84" name="Rectangle 7"/>
          <p:cNvSpPr txBox="1"/>
          <p:nvPr>
            <p:custDataLst>
              <p:tags r:id="rId5"/>
            </p:custDataLst>
          </p:nvPr>
        </p:nvSpPr>
        <p:spPr>
          <a:xfrm>
            <a:off x="149430" y="3297351"/>
            <a:ext cx="1211417" cy="193899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400" b="1" dirty="0">
                <a:solidFill>
                  <a:schemeClr val="bg1"/>
                </a:solidFill>
              </a:rPr>
              <a:t>Smarter Balanced assessments  move beyond basic skills and recall to assess critical thinking and problem solving</a:t>
            </a:r>
          </a:p>
        </p:txBody>
      </p:sp>
    </p:spTree>
    <p:extLst>
      <p:ext uri="{BB962C8B-B14F-4D97-AF65-F5344CB8AC3E}">
        <p14:creationId xmlns:p14="http://schemas.microsoft.com/office/powerpoint/2010/main" val="29115331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4308"/>
          </a:xfrm>
        </p:spPr>
        <p:txBody>
          <a:bodyPr/>
          <a:lstStyle/>
          <a:p>
            <a:r>
              <a:rPr lang="en-US" dirty="0" smtClean="0"/>
              <a:t>Interim &amp; Formative Assessment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3333981"/>
              </p:ext>
            </p:extLst>
          </p:nvPr>
        </p:nvGraphicFramePr>
        <p:xfrm>
          <a:off x="457200" y="1065993"/>
          <a:ext cx="8229600" cy="4991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138461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55638"/>
          </a:xfrm>
        </p:spPr>
        <p:txBody>
          <a:bodyPr>
            <a:normAutofit fontScale="90000"/>
          </a:bodyPr>
          <a:lstStyle/>
          <a:p>
            <a:r>
              <a:rPr lang="en-US" sz="4000" dirty="0" smtClean="0">
                <a:solidFill>
                  <a:srgbClr val="660066"/>
                </a:solidFill>
              </a:rPr>
              <a:t>Smarter Balanced Digital Library</a:t>
            </a:r>
            <a:endParaRPr lang="en-US" sz="4000" dirty="0">
              <a:solidFill>
                <a:srgbClr val="660066"/>
              </a:solidFill>
            </a:endParaRPr>
          </a:p>
        </p:txBody>
      </p:sp>
      <p:sp>
        <p:nvSpPr>
          <p:cNvPr id="3" name="Content Placeholder 2"/>
          <p:cNvSpPr>
            <a:spLocks noGrp="1"/>
          </p:cNvSpPr>
          <p:nvPr>
            <p:ph sz="quarter" idx="1"/>
          </p:nvPr>
        </p:nvSpPr>
        <p:spPr>
          <a:xfrm>
            <a:off x="152400" y="685800"/>
            <a:ext cx="8534400" cy="5943600"/>
          </a:xfrm>
        </p:spPr>
        <p:txBody>
          <a:bodyPr>
            <a:normAutofit/>
          </a:bodyPr>
          <a:lstStyle/>
          <a:p>
            <a:pPr>
              <a:lnSpc>
                <a:spcPct val="100000"/>
              </a:lnSpc>
              <a:spcBef>
                <a:spcPts val="0"/>
              </a:spcBef>
              <a:buNone/>
            </a:pPr>
            <a:r>
              <a:rPr lang="en-US" sz="2400" b="1" dirty="0" smtClean="0"/>
              <a:t>One Stop Resource Center</a:t>
            </a:r>
          </a:p>
          <a:p>
            <a:pPr>
              <a:spcBef>
                <a:spcPts val="0"/>
              </a:spcBef>
            </a:pPr>
            <a:r>
              <a:rPr lang="en-US" sz="2000" dirty="0" smtClean="0"/>
              <a:t>Assessment </a:t>
            </a:r>
            <a:r>
              <a:rPr lang="en-US" sz="2000" dirty="0"/>
              <a:t>literacy </a:t>
            </a:r>
          </a:p>
          <a:p>
            <a:pPr>
              <a:spcBef>
                <a:spcPts val="0"/>
              </a:spcBef>
            </a:pPr>
            <a:r>
              <a:rPr lang="en-US" sz="2000" dirty="0"/>
              <a:t>Formative assessment resources</a:t>
            </a:r>
          </a:p>
          <a:p>
            <a:pPr>
              <a:spcBef>
                <a:spcPts val="0"/>
              </a:spcBef>
            </a:pPr>
            <a:r>
              <a:rPr lang="en-US" sz="2000" dirty="0" smtClean="0"/>
              <a:t>Links </a:t>
            </a:r>
            <a:r>
              <a:rPr lang="en-US" sz="2000" dirty="0"/>
              <a:t>to </a:t>
            </a:r>
            <a:r>
              <a:rPr lang="en-US" sz="2000" dirty="0" smtClean="0"/>
              <a:t>other resources and other components of the Smarter online system</a:t>
            </a:r>
          </a:p>
          <a:p>
            <a:pPr marL="457200" lvl="1" indent="0">
              <a:lnSpc>
                <a:spcPct val="100000"/>
              </a:lnSpc>
              <a:spcBef>
                <a:spcPts val="0"/>
              </a:spcBef>
              <a:buNone/>
            </a:pPr>
            <a:endParaRPr lang="en-US" sz="2000" dirty="0"/>
          </a:p>
          <a:p>
            <a:pPr>
              <a:buNone/>
            </a:pPr>
            <a:r>
              <a:rPr lang="en-US" sz="2400" b="1" dirty="0" smtClean="0"/>
              <a:t>Interactive Teacher Space</a:t>
            </a:r>
          </a:p>
          <a:p>
            <a:pPr lvl="0"/>
            <a:r>
              <a:rPr lang="en-US" sz="2000" dirty="0"/>
              <a:t>Opportunities to keep journals of </a:t>
            </a:r>
            <a:endParaRPr lang="en-US" sz="2000" dirty="0" smtClean="0"/>
          </a:p>
          <a:p>
            <a:pPr marL="0" lvl="0" indent="0">
              <a:buNone/>
            </a:pPr>
            <a:r>
              <a:rPr lang="en-US" sz="2000" dirty="0" smtClean="0"/>
              <a:t>practices</a:t>
            </a:r>
            <a:endParaRPr lang="en-US" sz="2000" dirty="0"/>
          </a:p>
          <a:p>
            <a:pPr lvl="0"/>
            <a:r>
              <a:rPr lang="en-US" sz="2000" dirty="0"/>
              <a:t>Key words or phrases in the </a:t>
            </a:r>
            <a:r>
              <a:rPr lang="en-US" sz="2000" dirty="0" smtClean="0"/>
              <a:t>journals </a:t>
            </a:r>
          </a:p>
          <a:p>
            <a:pPr marL="0" lvl="0" indent="0">
              <a:buNone/>
            </a:pPr>
            <a:r>
              <a:rPr lang="en-US" sz="2000" dirty="0" smtClean="0"/>
              <a:t>will generate </a:t>
            </a:r>
            <a:r>
              <a:rPr lang="en-US" sz="2000" dirty="0"/>
              <a:t>suggested lists of </a:t>
            </a:r>
            <a:r>
              <a:rPr lang="en-US" sz="2000" dirty="0" smtClean="0"/>
              <a:t>resources</a:t>
            </a:r>
            <a:endParaRPr lang="en-US" sz="2000" dirty="0"/>
          </a:p>
          <a:p>
            <a:pPr lvl="0"/>
            <a:r>
              <a:rPr lang="en-US" sz="2000" dirty="0"/>
              <a:t>Record resources consulted and </a:t>
            </a:r>
            <a:endParaRPr lang="en-US" sz="2000" dirty="0" smtClean="0"/>
          </a:p>
          <a:p>
            <a:pPr marL="0" lvl="0" indent="0">
              <a:buNone/>
            </a:pPr>
            <a:r>
              <a:rPr lang="en-US" sz="2000" dirty="0" smtClean="0"/>
              <a:t>suggest others </a:t>
            </a:r>
            <a:endParaRPr lang="en-US" sz="2000" dirty="0"/>
          </a:p>
          <a:p>
            <a:pPr lvl="0"/>
            <a:r>
              <a:rPr lang="en-US" sz="2000" dirty="0"/>
              <a:t>Teachers can request </a:t>
            </a:r>
            <a:r>
              <a:rPr lang="en-US" sz="2000" dirty="0" smtClean="0"/>
              <a:t>resources </a:t>
            </a:r>
          </a:p>
          <a:p>
            <a:pPr marL="0" lvl="0" indent="0">
              <a:buNone/>
            </a:pPr>
            <a:r>
              <a:rPr lang="en-US" sz="2000" dirty="0" smtClean="0"/>
              <a:t>matched </a:t>
            </a:r>
            <a:r>
              <a:rPr lang="en-US" sz="2000" dirty="0"/>
              <a:t>to student assessment </a:t>
            </a:r>
            <a:r>
              <a:rPr lang="en-US" sz="2000" dirty="0" smtClean="0"/>
              <a:t>results  </a:t>
            </a:r>
            <a:endParaRPr lang="en-US" sz="2000" dirty="0"/>
          </a:p>
          <a:p>
            <a:pPr>
              <a:buNone/>
            </a:pPr>
            <a:endParaRPr lang="en-US" dirty="0"/>
          </a:p>
        </p:txBody>
      </p:sp>
      <p:pic>
        <p:nvPicPr>
          <p:cNvPr id="5" name="Picture 4">
            <a:hlinkClick r:id="rId3"/>
          </p:cNvPr>
          <p:cNvPicPr>
            <a:picLocks noChangeAspect="1"/>
          </p:cNvPicPr>
          <p:nvPr/>
        </p:nvPicPr>
        <p:blipFill>
          <a:blip r:embed="rId4"/>
          <a:stretch>
            <a:fillRect/>
          </a:stretch>
        </p:blipFill>
        <p:spPr>
          <a:xfrm>
            <a:off x="4883499" y="2286000"/>
            <a:ext cx="4267200" cy="3048000"/>
          </a:xfrm>
          <a:prstGeom prst="rect">
            <a:avLst/>
          </a:prstGeom>
        </p:spPr>
      </p:pic>
    </p:spTree>
    <p:extLst>
      <p:ext uri="{BB962C8B-B14F-4D97-AF65-F5344CB8AC3E}">
        <p14:creationId xmlns:p14="http://schemas.microsoft.com/office/powerpoint/2010/main" val="28074912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952" y="76200"/>
            <a:ext cx="8939048" cy="1192928"/>
          </a:xfrm>
        </p:spPr>
        <p:txBody>
          <a:bodyPr>
            <a:noAutofit/>
          </a:bodyPr>
          <a:lstStyle/>
          <a:p>
            <a:r>
              <a:rPr lang="en-US" sz="2800" dirty="0" smtClean="0">
                <a:solidFill>
                  <a:srgbClr val="660066"/>
                </a:solidFill>
              </a:rPr>
              <a:t>Educator Involvement in Building </a:t>
            </a:r>
            <a:br>
              <a:rPr lang="en-US" sz="2800" dirty="0" smtClean="0">
                <a:solidFill>
                  <a:srgbClr val="660066"/>
                </a:solidFill>
              </a:rPr>
            </a:br>
            <a:r>
              <a:rPr lang="en-US" sz="2800" dirty="0" smtClean="0">
                <a:solidFill>
                  <a:srgbClr val="660066"/>
                </a:solidFill>
              </a:rPr>
              <a:t>the Smarter Balanced Digital Library</a:t>
            </a:r>
            <a:endParaRPr lang="en-US" sz="2800" dirty="0">
              <a:solidFill>
                <a:srgbClr val="660066"/>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1130249"/>
              </p:ext>
            </p:extLst>
          </p:nvPr>
        </p:nvGraphicFramePr>
        <p:xfrm>
          <a:off x="431542" y="1462926"/>
          <a:ext cx="8229600" cy="4937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36109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Purposes and Users for the </a:t>
            </a:r>
            <a:br>
              <a:rPr lang="en-US" dirty="0" smtClean="0"/>
            </a:br>
            <a:r>
              <a:rPr lang="en-US" dirty="0" smtClean="0"/>
              <a:t>Summative Assessments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10652649"/>
              </p:ext>
            </p:extLst>
          </p:nvPr>
        </p:nvGraphicFramePr>
        <p:xfrm>
          <a:off x="457200" y="1557712"/>
          <a:ext cx="8235904" cy="4156510"/>
        </p:xfrm>
        <a:graphic>
          <a:graphicData uri="http://schemas.openxmlformats.org/drawingml/2006/table">
            <a:tbl>
              <a:tblPr firstRow="1" bandRow="1">
                <a:tableStyleId>{5C22544A-7EE6-4342-B048-85BDC9FD1C3A}</a:tableStyleId>
              </a:tblPr>
              <a:tblGrid>
                <a:gridCol w="1886562"/>
                <a:gridCol w="4103844"/>
                <a:gridCol w="2245498"/>
              </a:tblGrid>
              <a:tr h="831302">
                <a:tc>
                  <a:txBody>
                    <a:bodyPr/>
                    <a:lstStyle/>
                    <a:p>
                      <a:pPr algn="ctr"/>
                      <a:r>
                        <a:rPr lang="en-US" sz="2000" b="0" dirty="0" smtClean="0">
                          <a:latin typeface="Arial" pitchFamily="34" charset="0"/>
                          <a:cs typeface="Arial" pitchFamily="34" charset="0"/>
                        </a:rPr>
                        <a:t>Grades Tested</a:t>
                      </a:r>
                      <a:endParaRPr lang="en-US" sz="2000" b="0" dirty="0">
                        <a:latin typeface="Arial" pitchFamily="34" charset="0"/>
                        <a:cs typeface="Arial" pitchFamily="34" charset="0"/>
                      </a:endParaRPr>
                    </a:p>
                  </a:txBody>
                  <a:tcPr anchor="ctr"/>
                </a:tc>
                <a:tc>
                  <a:txBody>
                    <a:bodyPr/>
                    <a:lstStyle/>
                    <a:p>
                      <a:r>
                        <a:rPr lang="en-US" sz="2000" b="0" dirty="0" smtClean="0">
                          <a:latin typeface="Arial" pitchFamily="34" charset="0"/>
                          <a:cs typeface="Arial" pitchFamily="34" charset="0"/>
                        </a:rPr>
                        <a:t>Purpose</a:t>
                      </a:r>
                      <a:endParaRPr lang="en-US" sz="2000" b="0" dirty="0">
                        <a:latin typeface="Arial" pitchFamily="34" charset="0"/>
                        <a:cs typeface="Arial" pitchFamily="34" charset="0"/>
                      </a:endParaRPr>
                    </a:p>
                  </a:txBody>
                  <a:tcPr anchor="ctr"/>
                </a:tc>
                <a:tc>
                  <a:txBody>
                    <a:bodyPr/>
                    <a:lstStyle/>
                    <a:p>
                      <a:r>
                        <a:rPr lang="en-US" sz="2000" b="0" dirty="0" smtClean="0">
                          <a:latin typeface="Arial" pitchFamily="34" charset="0"/>
                          <a:cs typeface="Arial" pitchFamily="34" charset="0"/>
                        </a:rPr>
                        <a:t>User</a:t>
                      </a:r>
                      <a:endParaRPr lang="en-US" sz="2000" b="0" dirty="0">
                        <a:latin typeface="Arial" pitchFamily="34" charset="0"/>
                        <a:cs typeface="Arial" pitchFamily="34" charset="0"/>
                      </a:endParaRPr>
                    </a:p>
                  </a:txBody>
                  <a:tcPr anchor="ctr"/>
                </a:tc>
              </a:tr>
              <a:tr h="831302">
                <a:tc>
                  <a:txBody>
                    <a:bodyPr/>
                    <a:lstStyle/>
                    <a:p>
                      <a:pPr algn="ctr"/>
                      <a:r>
                        <a:rPr lang="en-US" sz="2000" b="0" dirty="0" smtClean="0">
                          <a:solidFill>
                            <a:schemeClr val="tx2"/>
                          </a:solidFill>
                          <a:latin typeface="Arial" pitchFamily="34" charset="0"/>
                          <a:cs typeface="Arial" pitchFamily="34" charset="0"/>
                        </a:rPr>
                        <a:t>3-8 and 11</a:t>
                      </a:r>
                    </a:p>
                  </a:txBody>
                  <a:tcPr anchor="ctr"/>
                </a:tc>
                <a:tc>
                  <a:txBody>
                    <a:bodyPr/>
                    <a:lstStyle/>
                    <a:p>
                      <a:r>
                        <a:rPr lang="en-US" sz="2000" b="0" i="0" dirty="0" smtClean="0">
                          <a:solidFill>
                            <a:schemeClr val="tx2"/>
                          </a:solidFill>
                          <a:latin typeface="Arial" pitchFamily="34" charset="0"/>
                          <a:cs typeface="Arial" pitchFamily="34" charset="0"/>
                        </a:rPr>
                        <a:t>School/District/State</a:t>
                      </a:r>
                      <a:r>
                        <a:rPr lang="en-US" sz="2000" b="0" i="0" baseline="0" dirty="0" smtClean="0">
                          <a:solidFill>
                            <a:schemeClr val="tx2"/>
                          </a:solidFill>
                          <a:latin typeface="Arial" pitchFamily="34" charset="0"/>
                          <a:cs typeface="Arial" pitchFamily="34" charset="0"/>
                        </a:rPr>
                        <a:t> Accountability</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Federal</a:t>
                      </a:r>
                      <a:r>
                        <a:rPr lang="en-US" sz="2000" b="0" i="0" baseline="0" dirty="0" smtClean="0">
                          <a:solidFill>
                            <a:schemeClr val="tx2"/>
                          </a:solidFill>
                          <a:latin typeface="Arial" pitchFamily="34" charset="0"/>
                          <a:cs typeface="Arial" pitchFamily="34" charset="0"/>
                        </a:rPr>
                        <a:t> ESEA/NCLB</a:t>
                      </a:r>
                      <a:endParaRPr lang="en-US" sz="2000" b="0" i="0" dirty="0">
                        <a:solidFill>
                          <a:schemeClr val="tx2"/>
                        </a:solidFill>
                        <a:latin typeface="Arial" pitchFamily="34" charset="0"/>
                        <a:cs typeface="Arial" pitchFamily="34" charset="0"/>
                      </a:endParaRPr>
                    </a:p>
                  </a:txBody>
                  <a:tcPr anchor="ctr"/>
                </a:tc>
              </a:tr>
              <a:tr h="83130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2"/>
                          </a:solidFill>
                          <a:latin typeface="Arial" pitchFamily="34" charset="0"/>
                          <a:cs typeface="Arial" pitchFamily="34" charset="0"/>
                        </a:rPr>
                        <a:t>11</a:t>
                      </a:r>
                    </a:p>
                    <a:p>
                      <a:endParaRPr lang="en-US" sz="1600" b="0" dirty="0">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Student Readiness for Credit-bearing College</a:t>
                      </a:r>
                      <a:r>
                        <a:rPr lang="en-US" sz="2000" b="0" i="0" baseline="0" dirty="0" smtClean="0">
                          <a:solidFill>
                            <a:schemeClr val="tx2"/>
                          </a:solidFill>
                          <a:latin typeface="Arial" pitchFamily="34" charset="0"/>
                          <a:cs typeface="Arial" pitchFamily="34" charset="0"/>
                        </a:rPr>
                        <a:t> Coursework</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Higher Education</a:t>
                      </a:r>
                      <a:r>
                        <a:rPr lang="en-US" sz="2000" b="0" i="0" baseline="0" dirty="0" smtClean="0">
                          <a:solidFill>
                            <a:schemeClr val="tx2"/>
                          </a:solidFill>
                          <a:latin typeface="Arial" pitchFamily="34" charset="0"/>
                          <a:cs typeface="Arial" pitchFamily="34" charset="0"/>
                        </a:rPr>
                        <a:t> </a:t>
                      </a:r>
                      <a:r>
                        <a:rPr lang="en-US" sz="2000" b="0" i="0" dirty="0" smtClean="0">
                          <a:solidFill>
                            <a:schemeClr val="tx2"/>
                          </a:solidFill>
                          <a:latin typeface="Arial" pitchFamily="34" charset="0"/>
                          <a:cs typeface="Arial" pitchFamily="34" charset="0"/>
                        </a:rPr>
                        <a:t>Institutions</a:t>
                      </a:r>
                      <a:endParaRPr lang="en-US" sz="2000" b="0" i="0" dirty="0">
                        <a:solidFill>
                          <a:schemeClr val="tx2"/>
                        </a:solidFill>
                        <a:latin typeface="Arial" pitchFamily="34" charset="0"/>
                        <a:cs typeface="Arial" pitchFamily="34" charset="0"/>
                      </a:endParaRPr>
                    </a:p>
                  </a:txBody>
                  <a:tcPr anchor="ctr"/>
                </a:tc>
              </a:tr>
              <a:tr h="831302">
                <a:tc>
                  <a:txBody>
                    <a:bodyPr/>
                    <a:lstStyle/>
                    <a:p>
                      <a:pPr algn="ctr"/>
                      <a:r>
                        <a:rPr lang="en-US" sz="2000" b="0" i="0" dirty="0" smtClean="0">
                          <a:solidFill>
                            <a:schemeClr val="tx2"/>
                          </a:solidFill>
                          <a:latin typeface="Arial" pitchFamily="34" charset="0"/>
                          <a:cs typeface="Arial" pitchFamily="34" charset="0"/>
                        </a:rPr>
                        <a:t>9, 10, 12</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 Designed</a:t>
                      </a:r>
                      <a:r>
                        <a:rPr lang="en-US" sz="2000" b="0" i="0" baseline="0" dirty="0" smtClean="0">
                          <a:solidFill>
                            <a:schemeClr val="tx2"/>
                          </a:solidFill>
                          <a:latin typeface="Arial" pitchFamily="34" charset="0"/>
                          <a:cs typeface="Arial" pitchFamily="34" charset="0"/>
                        </a:rPr>
                        <a:t> End-of-Course, Graduation Requirements, etc.</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 Option</a:t>
                      </a:r>
                      <a:endParaRPr lang="en-US" sz="2000" b="0" i="0" dirty="0">
                        <a:solidFill>
                          <a:schemeClr val="tx2"/>
                        </a:solidFill>
                        <a:latin typeface="Arial" pitchFamily="34" charset="0"/>
                        <a:cs typeface="Arial" pitchFamily="34" charset="0"/>
                      </a:endParaRPr>
                    </a:p>
                  </a:txBody>
                  <a:tcPr anchor="ctr"/>
                </a:tc>
              </a:tr>
              <a:tr h="83130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dirty="0" smtClean="0">
                          <a:solidFill>
                            <a:schemeClr val="tx2"/>
                          </a:solidFill>
                          <a:latin typeface="Arial" pitchFamily="34" charset="0"/>
                          <a:cs typeface="Arial" pitchFamily="34" charset="0"/>
                        </a:rPr>
                        <a:t>3-8 and 11</a:t>
                      </a:r>
                    </a:p>
                  </a:txBody>
                  <a:tcPr anchor="ctr"/>
                </a:tc>
                <a:tc>
                  <a:txBody>
                    <a:bodyPr/>
                    <a:lstStyle/>
                    <a:p>
                      <a:r>
                        <a:rPr lang="en-US" sz="2000" b="0" i="0" dirty="0" smtClean="0">
                          <a:solidFill>
                            <a:schemeClr val="tx2"/>
                          </a:solidFill>
                          <a:latin typeface="Arial" pitchFamily="34" charset="0"/>
                          <a:cs typeface="Arial" pitchFamily="34" charset="0"/>
                        </a:rPr>
                        <a:t>Teacher/Principal</a:t>
                      </a:r>
                      <a:r>
                        <a:rPr lang="en-US" sz="2000" b="0" i="0" baseline="0" dirty="0" smtClean="0">
                          <a:solidFill>
                            <a:schemeClr val="tx2"/>
                          </a:solidFill>
                          <a:latin typeface="Arial" pitchFamily="34" charset="0"/>
                          <a:cs typeface="Arial" pitchFamily="34" charset="0"/>
                        </a:rPr>
                        <a:t> Accountability</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State/District Option</a:t>
                      </a:r>
                      <a:endParaRPr lang="en-US" sz="2000" b="0" i="0" dirty="0">
                        <a:solidFill>
                          <a:schemeClr val="tx2"/>
                        </a:solidFill>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32342921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399"/>
            <a:ext cx="8229600" cy="1205753"/>
          </a:xfrm>
        </p:spPr>
        <p:txBody>
          <a:bodyPr>
            <a:normAutofit fontScale="90000"/>
          </a:bodyPr>
          <a:lstStyle/>
          <a:p>
            <a:r>
              <a:rPr lang="en-US" b="1" dirty="0" smtClean="0">
                <a:solidFill>
                  <a:srgbClr val="7030A0"/>
                </a:solidFill>
              </a:rPr>
              <a:t>What Have You Learned about the Common Core?</a:t>
            </a:r>
            <a:endParaRPr lang="en-US" b="1" dirty="0">
              <a:solidFill>
                <a:srgbClr val="7030A0"/>
              </a:solidFill>
            </a:endParaRPr>
          </a:p>
        </p:txBody>
      </p:sp>
      <p:sp>
        <p:nvSpPr>
          <p:cNvPr id="3" name="Content Placeholder 2"/>
          <p:cNvSpPr>
            <a:spLocks noGrp="1"/>
          </p:cNvSpPr>
          <p:nvPr>
            <p:ph idx="1"/>
          </p:nvPr>
        </p:nvSpPr>
        <p:spPr>
          <a:xfrm>
            <a:off x="2205319" y="1752600"/>
            <a:ext cx="6817658" cy="4800600"/>
          </a:xfrm>
        </p:spPr>
        <p:txBody>
          <a:bodyPr>
            <a:normAutofit/>
          </a:bodyPr>
          <a:lstStyle/>
          <a:p>
            <a:pPr marL="571500" indent="-571500" algn="ctr">
              <a:buFont typeface="+mj-lt"/>
              <a:buAutoNum type="romanUcPeriod"/>
            </a:pPr>
            <a:r>
              <a:rPr lang="en-US" dirty="0" smtClean="0"/>
              <a:t>How are the Common Core State Standards different from previous state standards in math and English language arts?</a:t>
            </a:r>
          </a:p>
          <a:p>
            <a:pPr marL="571500" indent="-571500" algn="ctr">
              <a:buFont typeface="+mj-lt"/>
              <a:buAutoNum type="romanUcPeriod"/>
            </a:pPr>
            <a:r>
              <a:rPr lang="en-US" dirty="0" smtClean="0"/>
              <a:t>What are the benefits to higher education of shifting to the CCSS?</a:t>
            </a:r>
          </a:p>
          <a:p>
            <a:pPr marL="571500" indent="-571500" algn="ctr">
              <a:buFont typeface="+mj-lt"/>
              <a:buAutoNum type="romanUcPeriod"/>
            </a:pPr>
            <a:r>
              <a:rPr lang="en-US" dirty="0" smtClean="0"/>
              <a:t>What are the current challenges in implementing the CCSS?</a:t>
            </a:r>
          </a:p>
        </p:txBody>
      </p:sp>
      <p:pic>
        <p:nvPicPr>
          <p:cNvPr id="4" name="Picture 2" descr="C:\Users\BMoore\AppData\Local\Microsoft\Windows\Temporary Internet Files\Content.IE5\CQIBF1QJ\MC900311778[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052482"/>
            <a:ext cx="2347622" cy="3500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52484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Summative Assessment:  </a:t>
            </a:r>
            <a:br>
              <a:rPr lang="en-US" dirty="0">
                <a:latin typeface="Arial" pitchFamily="34" charset="0"/>
                <a:cs typeface="Arial" pitchFamily="34" charset="0"/>
              </a:rPr>
            </a:br>
            <a:r>
              <a:rPr lang="en-US" dirty="0" smtClean="0">
                <a:latin typeface="Arial" pitchFamily="34" charset="0"/>
                <a:cs typeface="Arial" pitchFamily="34" charset="0"/>
              </a:rPr>
              <a:t>Benefits </a:t>
            </a:r>
            <a:r>
              <a:rPr lang="en-US" dirty="0">
                <a:latin typeface="Arial" pitchFamily="34" charset="0"/>
                <a:cs typeface="Arial" pitchFamily="34" charset="0"/>
              </a:rPr>
              <a:t>and Limitations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0116346"/>
              </p:ext>
            </p:extLst>
          </p:nvPr>
        </p:nvGraphicFramePr>
        <p:xfrm>
          <a:off x="457200" y="1417638"/>
          <a:ext cx="8229600" cy="4545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99578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Summative Assessment:</a:t>
            </a:r>
            <a:br>
              <a:rPr lang="en-US" dirty="0" smtClean="0">
                <a:latin typeface="Arial" pitchFamily="34" charset="0"/>
                <a:cs typeface="Arial" pitchFamily="34" charset="0"/>
              </a:rPr>
            </a:br>
            <a:r>
              <a:rPr lang="en-US" dirty="0" smtClean="0">
                <a:latin typeface="Arial" pitchFamily="34" charset="0"/>
                <a:cs typeface="Arial" pitchFamily="34" charset="0"/>
              </a:rPr>
              <a:t>Two-pronged Approach</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5977732"/>
              </p:ext>
            </p:extLst>
          </p:nvPr>
        </p:nvGraphicFramePr>
        <p:xfrm>
          <a:off x="257577" y="1448874"/>
          <a:ext cx="8628846" cy="4513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069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Testing Times </a:t>
            </a:r>
            <a:br>
              <a:rPr lang="en-US" dirty="0" smtClean="0"/>
            </a:br>
            <a:r>
              <a:rPr lang="en-US" dirty="0" smtClean="0"/>
              <a:t>for Summative Assessment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55986166"/>
              </p:ext>
            </p:extLst>
          </p:nvPr>
        </p:nvGraphicFramePr>
        <p:xfrm>
          <a:off x="457200" y="1600200"/>
          <a:ext cx="8229599" cy="3968086"/>
        </p:xfrm>
        <a:graphic>
          <a:graphicData uri="http://schemas.openxmlformats.org/drawingml/2006/table">
            <a:tbl>
              <a:tblPr firstRow="1" bandRow="1">
                <a:tableStyleId>{69012ECD-51FC-41F1-AA8D-1B2483CD663E}</a:tableStyleId>
              </a:tblPr>
              <a:tblGrid>
                <a:gridCol w="1227762"/>
                <a:gridCol w="1123552"/>
                <a:gridCol w="1175657"/>
                <a:gridCol w="1175657"/>
                <a:gridCol w="1175657"/>
                <a:gridCol w="1175657"/>
                <a:gridCol w="1175657"/>
              </a:tblGrid>
              <a:tr h="873480">
                <a:tc>
                  <a:txBody>
                    <a:bodyPr/>
                    <a:lstStyle/>
                    <a:p>
                      <a:r>
                        <a:rPr lang="en-US" dirty="0" smtClean="0"/>
                        <a:t>Test</a:t>
                      </a:r>
                      <a:endParaRPr lang="en-US" dirty="0"/>
                    </a:p>
                  </a:txBody>
                  <a:tcPr anchor="ctr"/>
                </a:tc>
                <a:tc>
                  <a:txBody>
                    <a:bodyPr/>
                    <a:lstStyle/>
                    <a:p>
                      <a:pPr algn="ctr"/>
                      <a:r>
                        <a:rPr lang="en-US" dirty="0" smtClean="0"/>
                        <a:t>Grades</a:t>
                      </a:r>
                      <a:endParaRPr lang="en-US" dirty="0"/>
                    </a:p>
                  </a:txBody>
                  <a:tcPr anchor="ctr"/>
                </a:tc>
                <a:tc>
                  <a:txBody>
                    <a:bodyPr/>
                    <a:lstStyle/>
                    <a:p>
                      <a:pPr algn="ctr"/>
                      <a:r>
                        <a:rPr lang="en-US" dirty="0" smtClean="0"/>
                        <a:t>CAT</a:t>
                      </a:r>
                      <a:endParaRPr lang="en-US" dirty="0"/>
                    </a:p>
                  </a:txBody>
                  <a:tcPr anchor="ctr"/>
                </a:tc>
                <a:tc>
                  <a:txBody>
                    <a:bodyPr/>
                    <a:lstStyle/>
                    <a:p>
                      <a:pPr algn="ctr"/>
                      <a:r>
                        <a:rPr lang="en-US" dirty="0" err="1" smtClean="0"/>
                        <a:t>Perf</a:t>
                      </a:r>
                      <a:r>
                        <a:rPr lang="en-US" dirty="0" smtClean="0"/>
                        <a:t>.</a:t>
                      </a:r>
                      <a:r>
                        <a:rPr lang="en-US" baseline="0" dirty="0" smtClean="0"/>
                        <a:t> </a:t>
                      </a:r>
                      <a:r>
                        <a:rPr lang="en-US" dirty="0" smtClean="0"/>
                        <a:t>Task Only</a:t>
                      </a:r>
                      <a:endParaRPr lang="en-US" dirty="0"/>
                    </a:p>
                  </a:txBody>
                  <a:tcPr anchor="ctr"/>
                </a:tc>
                <a:tc>
                  <a:txBody>
                    <a:bodyPr/>
                    <a:lstStyle/>
                    <a:p>
                      <a:pPr algn="ctr"/>
                      <a:r>
                        <a:rPr lang="en-US" dirty="0" smtClean="0"/>
                        <a:t>Total</a:t>
                      </a:r>
                      <a:endParaRPr lang="en-US" dirty="0"/>
                    </a:p>
                  </a:txBody>
                  <a:tcPr anchor="ctr"/>
                </a:tc>
                <a:tc>
                  <a:txBody>
                    <a:bodyPr/>
                    <a:lstStyle/>
                    <a:p>
                      <a:pPr algn="ctr"/>
                      <a:r>
                        <a:rPr lang="en-US" dirty="0" smtClean="0"/>
                        <a:t>In-Class Activity</a:t>
                      </a:r>
                      <a:endParaRPr lang="en-US" dirty="0"/>
                    </a:p>
                  </a:txBody>
                  <a:tcPr anchor="ctr"/>
                </a:tc>
                <a:tc>
                  <a:txBody>
                    <a:bodyPr/>
                    <a:lstStyle/>
                    <a:p>
                      <a:pPr algn="ctr"/>
                      <a:r>
                        <a:rPr lang="en-US" dirty="0" smtClean="0"/>
                        <a:t>Total</a:t>
                      </a:r>
                      <a:endParaRPr lang="en-US" dirty="0"/>
                    </a:p>
                  </a:txBody>
                  <a:tcPr anchor="ctr"/>
                </a:tc>
              </a:tr>
              <a:tr h="564291">
                <a:tc rowSpan="3">
                  <a:txBody>
                    <a:bodyPr/>
                    <a:lstStyle/>
                    <a:p>
                      <a:r>
                        <a:rPr lang="en-US" dirty="0" smtClean="0">
                          <a:solidFill>
                            <a:schemeClr val="tx2"/>
                          </a:solidFill>
                        </a:rPr>
                        <a:t>English Language Arts/</a:t>
                      </a:r>
                    </a:p>
                    <a:p>
                      <a:r>
                        <a:rPr lang="en-US" dirty="0" smtClean="0">
                          <a:solidFill>
                            <a:schemeClr val="tx2"/>
                          </a:solidFill>
                        </a:rPr>
                        <a:t>Literacy</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3-5</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6-8</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11</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2:00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2:00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4:00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:30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4:30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r>
              <a:tr h="506063">
                <a:tc rowSpan="3">
                  <a:txBody>
                    <a:bodyPr/>
                    <a:lstStyle/>
                    <a:p>
                      <a:r>
                        <a:rPr lang="en-US" dirty="0" smtClean="0">
                          <a:solidFill>
                            <a:schemeClr val="tx2"/>
                          </a:solidFill>
                        </a:rPr>
                        <a:t>Math</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3-5</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1:30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1:00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2:30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3:00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6-8</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1:00</a:t>
                      </a:r>
                      <a:endParaRPr lang="en-US" dirty="0">
                        <a:solidFill>
                          <a:schemeClr val="tx2"/>
                        </a:solidFill>
                      </a:endParaRPr>
                    </a:p>
                  </a:txBody>
                  <a:tcPr anchor="ctr"/>
                </a:tc>
                <a:tc>
                  <a:txBody>
                    <a:bodyPr/>
                    <a:lstStyle/>
                    <a:p>
                      <a:pPr algn="ctr"/>
                      <a:r>
                        <a:rPr lang="en-US" dirty="0" smtClean="0">
                          <a:solidFill>
                            <a:schemeClr val="tx2"/>
                          </a:solidFill>
                        </a:rPr>
                        <a:t>3:00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11</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bl>
          </a:graphicData>
        </a:graphic>
      </p:graphicFrame>
      <p:sp>
        <p:nvSpPr>
          <p:cNvPr id="6" name="TextBox 5"/>
          <p:cNvSpPr txBox="1"/>
          <p:nvPr/>
        </p:nvSpPr>
        <p:spPr>
          <a:xfrm>
            <a:off x="259307" y="6045958"/>
            <a:ext cx="6564574" cy="369332"/>
          </a:xfrm>
          <a:prstGeom prst="rect">
            <a:avLst/>
          </a:prstGeom>
          <a:noFill/>
        </p:spPr>
        <p:txBody>
          <a:bodyPr wrap="square" rtlCol="0">
            <a:spAutoFit/>
          </a:bodyPr>
          <a:lstStyle/>
          <a:p>
            <a:r>
              <a:rPr lang="en-US" dirty="0" smtClean="0">
                <a:solidFill>
                  <a:schemeClr val="tx2"/>
                </a:solidFill>
              </a:rPr>
              <a:t>The testing window is the final 12 weeks of the academic year.</a:t>
            </a:r>
            <a:endParaRPr lang="en-US" dirty="0">
              <a:solidFill>
                <a:schemeClr val="tx2"/>
              </a:solidFill>
            </a:endParaRPr>
          </a:p>
        </p:txBody>
      </p:sp>
    </p:spTree>
    <p:extLst>
      <p:ext uri="{BB962C8B-B14F-4D97-AF65-F5344CB8AC3E}">
        <p14:creationId xmlns:p14="http://schemas.microsoft.com/office/powerpoint/2010/main" val="17663945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Testing  &amp; Practice Test</a:t>
            </a:r>
            <a:endParaRPr lang="en-US" dirty="0"/>
          </a:p>
        </p:txBody>
      </p:sp>
      <p:sp>
        <p:nvSpPr>
          <p:cNvPr id="3" name="Content Placeholder 2"/>
          <p:cNvSpPr>
            <a:spLocks noGrp="1"/>
          </p:cNvSpPr>
          <p:nvPr>
            <p:ph idx="1"/>
          </p:nvPr>
        </p:nvSpPr>
        <p:spPr>
          <a:xfrm>
            <a:off x="457200" y="978794"/>
            <a:ext cx="8229600" cy="5561706"/>
          </a:xfrm>
        </p:spPr>
        <p:txBody>
          <a:bodyPr>
            <a:noAutofit/>
          </a:bodyPr>
          <a:lstStyle/>
          <a:p>
            <a:r>
              <a:rPr lang="en-US" sz="2400" dirty="0" smtClean="0">
                <a:solidFill>
                  <a:schemeClr val="tx2"/>
                </a:solidFill>
                <a:latin typeface="Franklin Gothic Book" pitchFamily="34" charset="0"/>
                <a:cs typeface="+mn-cs"/>
              </a:rPr>
              <a:t>Pilot Test held February </a:t>
            </a:r>
            <a:r>
              <a:rPr lang="en-US" sz="2400" dirty="0">
                <a:solidFill>
                  <a:schemeClr val="tx2"/>
                </a:solidFill>
                <a:latin typeface="Franklin Gothic Book" pitchFamily="34" charset="0"/>
                <a:cs typeface="+mn-cs"/>
              </a:rPr>
              <a:t>20 to May 24, 2013</a:t>
            </a:r>
          </a:p>
          <a:p>
            <a:pPr marL="909638" lvl="2" indent="-446088">
              <a:buClr>
                <a:schemeClr val="accent4"/>
              </a:buClr>
              <a:buFont typeface="Wingdings" charset="2"/>
              <a:buChar char="ü"/>
            </a:pPr>
            <a:r>
              <a:rPr lang="en-US" sz="2000" dirty="0">
                <a:solidFill>
                  <a:schemeClr val="tx2"/>
                </a:solidFill>
                <a:latin typeface="Franklin Gothic Book" pitchFamily="34" charset="0"/>
              </a:rPr>
              <a:t>5,200 schools volunteered to test ~1 million students</a:t>
            </a:r>
          </a:p>
          <a:p>
            <a:pPr marL="909638" lvl="2" indent="-446088">
              <a:buClr>
                <a:schemeClr val="accent4"/>
              </a:buClr>
              <a:buFont typeface="Wingdings" charset="2"/>
              <a:buChar char="ü"/>
            </a:pPr>
            <a:r>
              <a:rPr lang="en-US" sz="2000" dirty="0">
                <a:solidFill>
                  <a:schemeClr val="tx2"/>
                </a:solidFill>
                <a:latin typeface="Franklin Gothic Book" pitchFamily="34" charset="0"/>
              </a:rPr>
              <a:t>Purpose: Evaluate first 5,000 items &amp; </a:t>
            </a:r>
            <a:r>
              <a:rPr lang="en-US" sz="2000" dirty="0" smtClean="0">
                <a:solidFill>
                  <a:schemeClr val="tx2"/>
                </a:solidFill>
                <a:latin typeface="Franklin Gothic Book" pitchFamily="34" charset="0"/>
              </a:rPr>
              <a:t>tasks</a:t>
            </a:r>
            <a:endParaRPr lang="en-US" sz="2000" dirty="0">
              <a:solidFill>
                <a:schemeClr val="tx2"/>
              </a:solidFill>
              <a:latin typeface="Franklin Gothic Book" pitchFamily="34" charset="0"/>
            </a:endParaRPr>
          </a:p>
          <a:p>
            <a:pPr marL="457200" lvl="1" indent="-457200">
              <a:buClr>
                <a:srgbClr val="299D37"/>
              </a:buClr>
              <a:buSzPct val="150000"/>
              <a:buFont typeface="Arial"/>
              <a:buChar char="•"/>
            </a:pPr>
            <a:r>
              <a:rPr lang="en-US" sz="2400" dirty="0" smtClean="0">
                <a:solidFill>
                  <a:schemeClr val="tx2"/>
                </a:solidFill>
                <a:latin typeface="Franklin Gothic Book" pitchFamily="34" charset="0"/>
              </a:rPr>
              <a:t>Open </a:t>
            </a:r>
            <a:r>
              <a:rPr lang="en-US" sz="2400" dirty="0">
                <a:solidFill>
                  <a:schemeClr val="tx2"/>
                </a:solidFill>
                <a:latin typeface="Franklin Gothic Book" pitchFamily="34" charset="0"/>
              </a:rPr>
              <a:t>access Practice </a:t>
            </a:r>
            <a:r>
              <a:rPr lang="en-US" sz="2400" dirty="0" smtClean="0">
                <a:solidFill>
                  <a:schemeClr val="tx2"/>
                </a:solidFill>
                <a:latin typeface="Franklin Gothic Book" pitchFamily="34" charset="0"/>
              </a:rPr>
              <a:t>Tests </a:t>
            </a:r>
            <a:r>
              <a:rPr lang="en-US" sz="2400" dirty="0">
                <a:solidFill>
                  <a:schemeClr val="tx2"/>
                </a:solidFill>
                <a:latin typeface="Franklin Gothic Book" pitchFamily="34" charset="0"/>
              </a:rPr>
              <a:t>available </a:t>
            </a:r>
            <a:r>
              <a:rPr lang="en-US" sz="2400" dirty="0" smtClean="0">
                <a:solidFill>
                  <a:schemeClr val="tx2"/>
                </a:solidFill>
                <a:latin typeface="Franklin Gothic Book" pitchFamily="34" charset="0"/>
              </a:rPr>
              <a:t>now!</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Both subject areas, grades </a:t>
            </a:r>
            <a:r>
              <a:rPr lang="en-US" sz="2000" dirty="0" smtClean="0">
                <a:solidFill>
                  <a:schemeClr val="tx2"/>
                </a:solidFill>
                <a:latin typeface="Franklin Gothic Book" pitchFamily="34" charset="0"/>
              </a:rPr>
              <a:t>3 through 8 </a:t>
            </a:r>
            <a:r>
              <a:rPr lang="en-US" sz="2000" dirty="0">
                <a:solidFill>
                  <a:schemeClr val="tx2"/>
                </a:solidFill>
                <a:latin typeface="Franklin Gothic Book" pitchFamily="34" charset="0"/>
              </a:rPr>
              <a:t>and 11</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Approx. 23 items &amp; 1 performance task in </a:t>
            </a:r>
            <a:r>
              <a:rPr lang="en-US" sz="2000" dirty="0" smtClean="0">
                <a:solidFill>
                  <a:schemeClr val="tx2"/>
                </a:solidFill>
                <a:latin typeface="Franklin Gothic Book" pitchFamily="34" charset="0"/>
              </a:rPr>
              <a:t>ELA  </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Uses same software as operational test</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Features refreshable </a:t>
            </a:r>
            <a:r>
              <a:rPr lang="en-US" sz="2000" dirty="0">
                <a:solidFill>
                  <a:schemeClr val="tx2"/>
                </a:solidFill>
                <a:latin typeface="Franklin Gothic Book" pitchFamily="34" charset="0"/>
              </a:rPr>
              <a:t>B</a:t>
            </a:r>
            <a:r>
              <a:rPr lang="en-US" sz="2000" dirty="0" smtClean="0">
                <a:solidFill>
                  <a:schemeClr val="tx2"/>
                </a:solidFill>
                <a:latin typeface="Franklin Gothic Book" pitchFamily="34" charset="0"/>
              </a:rPr>
              <a:t>raille , pop-up Spanish glossary, and other accessibility/accommodation tools</a:t>
            </a:r>
          </a:p>
          <a:p>
            <a:pPr marL="457200" lvl="1" indent="-457200">
              <a:buClr>
                <a:srgbClr val="299D37"/>
              </a:buClr>
              <a:buSzPct val="150000"/>
              <a:buFont typeface="Arial"/>
              <a:buChar char="•"/>
              <a:tabLst>
                <a:tab pos="1139825" algn="l"/>
              </a:tabLst>
            </a:pPr>
            <a:r>
              <a:rPr lang="en-US" sz="2400" dirty="0">
                <a:solidFill>
                  <a:schemeClr val="tx2"/>
                </a:solidFill>
                <a:latin typeface="Franklin Gothic Book" pitchFamily="34" charset="0"/>
              </a:rPr>
              <a:t>Enhancements by </a:t>
            </a:r>
            <a:r>
              <a:rPr lang="en-US" sz="2400" dirty="0" smtClean="0">
                <a:solidFill>
                  <a:schemeClr val="tx2"/>
                </a:solidFill>
                <a:latin typeface="Franklin Gothic Book" pitchFamily="34" charset="0"/>
              </a:rPr>
              <a:t>this Fall</a:t>
            </a:r>
            <a:r>
              <a:rPr lang="en-US" sz="2400" dirty="0">
                <a:solidFill>
                  <a:schemeClr val="tx2"/>
                </a:solidFill>
                <a:latin typeface="Franklin Gothic Book" pitchFamily="34" charset="0"/>
              </a:rPr>
              <a:t>:</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Performance tasks for math</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ELA classroom-based activities</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ASL translation and other accommodation tools</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Scoring rubrics </a:t>
            </a:r>
          </a:p>
        </p:txBody>
      </p:sp>
    </p:spTree>
    <p:extLst>
      <p:ext uri="{BB962C8B-B14F-4D97-AF65-F5344CB8AC3E}">
        <p14:creationId xmlns:p14="http://schemas.microsoft.com/office/powerpoint/2010/main" val="3031557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Test &amp;Standard Setting</a:t>
            </a:r>
            <a:endParaRPr lang="en-US" dirty="0"/>
          </a:p>
        </p:txBody>
      </p:sp>
      <p:sp>
        <p:nvSpPr>
          <p:cNvPr id="3" name="Content Placeholder 2"/>
          <p:cNvSpPr>
            <a:spLocks noGrp="1"/>
          </p:cNvSpPr>
          <p:nvPr>
            <p:ph idx="1"/>
          </p:nvPr>
        </p:nvSpPr>
        <p:spPr>
          <a:xfrm>
            <a:off x="457200" y="1223494"/>
            <a:ext cx="8229600" cy="4958366"/>
          </a:xfrm>
        </p:spPr>
        <p:txBody>
          <a:bodyPr>
            <a:noAutofit/>
          </a:bodyPr>
          <a:lstStyle/>
          <a:p>
            <a:pPr>
              <a:spcBef>
                <a:spcPts val="1200"/>
              </a:spcBef>
            </a:pPr>
            <a:r>
              <a:rPr lang="en-US" sz="2400" dirty="0">
                <a:solidFill>
                  <a:schemeClr val="tx2"/>
                </a:solidFill>
              </a:rPr>
              <a:t>Field test in Spring 2014 will </a:t>
            </a:r>
            <a:r>
              <a:rPr lang="en-US" sz="2400" dirty="0" smtClean="0">
                <a:solidFill>
                  <a:schemeClr val="tx2"/>
                </a:solidFill>
              </a:rPr>
              <a:t>target 2 </a:t>
            </a:r>
            <a:r>
              <a:rPr lang="en-US" sz="2400" dirty="0">
                <a:solidFill>
                  <a:schemeClr val="tx2"/>
                </a:solidFill>
              </a:rPr>
              <a:t>million </a:t>
            </a:r>
            <a:r>
              <a:rPr lang="en-US" sz="2400" dirty="0" smtClean="0">
                <a:solidFill>
                  <a:schemeClr val="tx2"/>
                </a:solidFill>
              </a:rPr>
              <a:t>students — roughly 20% of eligible students in each state</a:t>
            </a:r>
            <a:endParaRPr lang="en-US" sz="2400" dirty="0">
              <a:solidFill>
                <a:schemeClr val="tx2"/>
              </a:solidFill>
            </a:endParaRPr>
          </a:p>
          <a:p>
            <a:pPr>
              <a:spcBef>
                <a:spcPts val="1200"/>
              </a:spcBef>
            </a:pPr>
            <a:r>
              <a:rPr lang="en-US" sz="2400" smtClean="0">
                <a:solidFill>
                  <a:schemeClr val="tx2"/>
                </a:solidFill>
              </a:rPr>
              <a:t>Educator </a:t>
            </a:r>
            <a:r>
              <a:rPr lang="en-US" sz="2400" dirty="0" smtClean="0">
                <a:solidFill>
                  <a:schemeClr val="tx2"/>
                </a:solidFill>
              </a:rPr>
              <a:t>recruitment has begun for item authoring and review as well as range-finding (1,000 K-12 teachers and higher education faculty will participate).</a:t>
            </a:r>
          </a:p>
          <a:p>
            <a:pPr>
              <a:spcBef>
                <a:spcPts val="1200"/>
              </a:spcBef>
            </a:pPr>
            <a:r>
              <a:rPr lang="en-US" sz="2400" dirty="0" smtClean="0">
                <a:solidFill>
                  <a:schemeClr val="tx2"/>
                </a:solidFill>
              </a:rPr>
              <a:t>Standard-setting will occur after field test (summer 2014).  </a:t>
            </a:r>
          </a:p>
          <a:p>
            <a:pPr marL="909638" lvl="2" indent="-446088">
              <a:buClr>
                <a:schemeClr val="accent4"/>
              </a:buClr>
              <a:buFont typeface="Wingdings" charset="2"/>
              <a:buChar char="ü"/>
            </a:pPr>
            <a:r>
              <a:rPr lang="en-US" dirty="0">
                <a:solidFill>
                  <a:schemeClr val="tx2"/>
                </a:solidFill>
              </a:rPr>
              <a:t>In addition to traditional workshop, Smarter Balanced will invite broad stakeholder involvement.</a:t>
            </a:r>
          </a:p>
          <a:p>
            <a:pPr marL="909638" lvl="2" indent="-446088">
              <a:buClr>
                <a:schemeClr val="accent4"/>
              </a:buClr>
              <a:buFont typeface="Wingdings" charset="2"/>
              <a:buChar char="ü"/>
            </a:pPr>
            <a:r>
              <a:rPr lang="en-US" dirty="0">
                <a:solidFill>
                  <a:schemeClr val="tx2"/>
                </a:solidFill>
              </a:rPr>
              <a:t>Stakeholders can review items and make their own cut score </a:t>
            </a:r>
            <a:r>
              <a:rPr lang="en-US" dirty="0" smtClean="0">
                <a:solidFill>
                  <a:schemeClr val="tx2"/>
                </a:solidFill>
              </a:rPr>
              <a:t>recommendations.</a:t>
            </a:r>
            <a:endParaRPr lang="en-US" dirty="0">
              <a:solidFill>
                <a:schemeClr val="tx2"/>
              </a:solidFill>
            </a:endParaRPr>
          </a:p>
          <a:p>
            <a:pPr marL="909638" lvl="2" indent="-446088">
              <a:buClr>
                <a:schemeClr val="accent4"/>
              </a:buClr>
              <a:buFont typeface="Wingdings" charset="2"/>
              <a:buChar char="ü"/>
            </a:pPr>
            <a:r>
              <a:rPr lang="en-US" dirty="0">
                <a:solidFill>
                  <a:schemeClr val="tx2"/>
                </a:solidFill>
              </a:rPr>
              <a:t>Crowd-sourced data will </a:t>
            </a:r>
            <a:r>
              <a:rPr lang="en-US" dirty="0" smtClean="0">
                <a:solidFill>
                  <a:schemeClr val="tx2"/>
                </a:solidFill>
              </a:rPr>
              <a:t>inform </a:t>
            </a:r>
            <a:r>
              <a:rPr lang="en-US" dirty="0">
                <a:solidFill>
                  <a:schemeClr val="tx2"/>
                </a:solidFill>
              </a:rPr>
              <a:t>standard-setting workshop.</a:t>
            </a:r>
          </a:p>
        </p:txBody>
      </p:sp>
    </p:spTree>
    <p:extLst>
      <p:ext uri="{BB962C8B-B14F-4D97-AF65-F5344CB8AC3E}">
        <p14:creationId xmlns:p14="http://schemas.microsoft.com/office/powerpoint/2010/main" val="2190956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75000"/>
                  </a:schemeClr>
                </a:solidFill>
              </a:rPr>
              <a:t>Other Current Issues</a:t>
            </a:r>
            <a:r>
              <a:rPr lang="en-US" dirty="0">
                <a:solidFill>
                  <a:schemeClr val="bg2"/>
                </a:solidFill>
              </a:rPr>
              <a:t/>
            </a:r>
            <a:br>
              <a:rPr lang="en-US" dirty="0">
                <a:solidFill>
                  <a:schemeClr val="bg2"/>
                </a:solidFill>
              </a:rPr>
            </a:br>
            <a:endParaRPr lang="en-US" dirty="0">
              <a:solidFill>
                <a:schemeClr val="bg2"/>
              </a:solidFill>
            </a:endParaRPr>
          </a:p>
        </p:txBody>
      </p:sp>
      <p:sp>
        <p:nvSpPr>
          <p:cNvPr id="3" name="Content Placeholder 2"/>
          <p:cNvSpPr>
            <a:spLocks noGrp="1"/>
          </p:cNvSpPr>
          <p:nvPr>
            <p:ph idx="1"/>
          </p:nvPr>
        </p:nvSpPr>
        <p:spPr>
          <a:xfrm>
            <a:off x="235872" y="1035221"/>
            <a:ext cx="8656457" cy="4687167"/>
          </a:xfrm>
        </p:spPr>
        <p:txBody>
          <a:bodyPr>
            <a:normAutofit/>
          </a:bodyPr>
          <a:lstStyle/>
          <a:p>
            <a:pPr>
              <a:spcBef>
                <a:spcPts val="1200"/>
              </a:spcBef>
              <a:buFont typeface="Wingdings" pitchFamily="2" charset="2"/>
              <a:buChar char="Ø"/>
            </a:pPr>
            <a:r>
              <a:rPr lang="en-US" sz="2400" b="1" i="1" dirty="0" smtClean="0">
                <a:solidFill>
                  <a:schemeClr val="tx2"/>
                </a:solidFill>
              </a:rPr>
              <a:t>Cost</a:t>
            </a:r>
            <a:r>
              <a:rPr lang="en-US" sz="2400" dirty="0" smtClean="0">
                <a:solidFill>
                  <a:schemeClr val="tx2"/>
                </a:solidFill>
              </a:rPr>
              <a:t>--estimates as of March 2013:</a:t>
            </a:r>
          </a:p>
          <a:p>
            <a:pPr marL="909638" lvl="2" indent="-446088">
              <a:buClr>
                <a:schemeClr val="accent4"/>
              </a:buClr>
              <a:buFont typeface="Wingdings" charset="2"/>
              <a:buChar char="ü"/>
            </a:pPr>
            <a:r>
              <a:rPr lang="en-US" sz="2000" dirty="0">
                <a:solidFill>
                  <a:schemeClr val="tx2"/>
                </a:solidFill>
                <a:latin typeface="Franklin Gothic Book" pitchFamily="34" charset="0"/>
              </a:rPr>
              <a:t>~$22.50 per student for Summative only;</a:t>
            </a:r>
          </a:p>
          <a:p>
            <a:pPr marL="909638" lvl="2" indent="-446088">
              <a:buClr>
                <a:schemeClr val="accent4"/>
              </a:buClr>
              <a:buFont typeface="Wingdings" charset="2"/>
              <a:buChar char="ü"/>
            </a:pPr>
            <a:r>
              <a:rPr lang="en-US" sz="2000" dirty="0">
                <a:solidFill>
                  <a:schemeClr val="tx2"/>
                </a:solidFill>
                <a:latin typeface="Franklin Gothic Book" pitchFamily="34" charset="0"/>
              </a:rPr>
              <a:t>~$27.30 per student for Summative, Interim, &amp; Formative </a:t>
            </a:r>
            <a:endParaRPr lang="en-US" sz="2000" dirty="0" smtClean="0">
              <a:solidFill>
                <a:schemeClr val="tx2"/>
              </a:solidFill>
              <a:latin typeface="Franklin Gothic Book" pitchFamily="34" charset="0"/>
            </a:endParaRPr>
          </a:p>
          <a:p>
            <a:pPr marL="463550" lvl="2" indent="0">
              <a:buClr>
                <a:schemeClr val="accent4"/>
              </a:buClr>
              <a:buNone/>
            </a:pPr>
            <a:endParaRPr lang="en-US" sz="2000" dirty="0" smtClean="0">
              <a:solidFill>
                <a:schemeClr val="tx2"/>
              </a:solidFill>
              <a:latin typeface="Franklin Gothic Book" pitchFamily="34" charset="0"/>
            </a:endParaRPr>
          </a:p>
          <a:p>
            <a:pPr>
              <a:buClr>
                <a:schemeClr val="accent1"/>
              </a:buClr>
              <a:buSzPct val="100000"/>
              <a:buFont typeface="Wingdings" pitchFamily="2" charset="2"/>
              <a:buChar char="Ø"/>
            </a:pPr>
            <a:r>
              <a:rPr lang="en-US" sz="2400" b="1" i="1" dirty="0" smtClean="0">
                <a:solidFill>
                  <a:schemeClr val="tx2"/>
                </a:solidFill>
              </a:rPr>
              <a:t>Sustainability</a:t>
            </a:r>
            <a:r>
              <a:rPr lang="en-US" sz="2400" dirty="0" smtClean="0">
                <a:solidFill>
                  <a:schemeClr val="tx2"/>
                </a:solidFill>
              </a:rPr>
              <a:t>: Working </a:t>
            </a:r>
            <a:r>
              <a:rPr lang="en-US" sz="2400" dirty="0">
                <a:solidFill>
                  <a:schemeClr val="tx2"/>
                </a:solidFill>
              </a:rPr>
              <a:t>with UCLA/CRESST (National Center for Research on Evaluation, Standards, &amp;  Student Testing) to serve as host and partner for a sustainable Smarter </a:t>
            </a:r>
            <a:r>
              <a:rPr lang="en-US" sz="2400" dirty="0" smtClean="0">
                <a:solidFill>
                  <a:schemeClr val="tx2"/>
                </a:solidFill>
              </a:rPr>
              <a:t>Balanced</a:t>
            </a:r>
          </a:p>
          <a:p>
            <a:pPr>
              <a:spcBef>
                <a:spcPts val="1200"/>
              </a:spcBef>
              <a:buSzPct val="100000"/>
              <a:buFont typeface="Wingdings" pitchFamily="2" charset="2"/>
              <a:buChar char="Ø"/>
            </a:pPr>
            <a:r>
              <a:rPr lang="en-US" sz="2400" b="1" i="1" dirty="0">
                <a:solidFill>
                  <a:schemeClr val="tx2"/>
                </a:solidFill>
              </a:rPr>
              <a:t>State </a:t>
            </a:r>
            <a:r>
              <a:rPr lang="en-US" sz="2400" b="1" i="1" dirty="0" smtClean="0">
                <a:solidFill>
                  <a:schemeClr val="tx2"/>
                </a:solidFill>
              </a:rPr>
              <a:t>messaging</a:t>
            </a:r>
            <a:r>
              <a:rPr lang="en-US" sz="2400" dirty="0" smtClean="0">
                <a:solidFill>
                  <a:schemeClr val="tx2"/>
                </a:solidFill>
              </a:rPr>
              <a:t>: toolkit </a:t>
            </a:r>
            <a:r>
              <a:rPr lang="en-US" sz="2400" dirty="0">
                <a:solidFill>
                  <a:schemeClr val="tx2"/>
                </a:solidFill>
              </a:rPr>
              <a:t>for </a:t>
            </a:r>
            <a:r>
              <a:rPr lang="en-US" sz="2400" dirty="0" smtClean="0">
                <a:solidFill>
                  <a:schemeClr val="tx2"/>
                </a:solidFill>
              </a:rPr>
              <a:t>communication </a:t>
            </a:r>
            <a:r>
              <a:rPr lang="en-US" sz="2400" dirty="0">
                <a:solidFill>
                  <a:schemeClr val="tx2"/>
                </a:solidFill>
              </a:rPr>
              <a:t>and </a:t>
            </a:r>
            <a:r>
              <a:rPr lang="en-US" sz="2400" dirty="0" smtClean="0">
                <a:solidFill>
                  <a:schemeClr val="tx2"/>
                </a:solidFill>
              </a:rPr>
              <a:t>implementation</a:t>
            </a:r>
            <a:endParaRPr lang="en-US" sz="2400" dirty="0">
              <a:solidFill>
                <a:schemeClr val="tx2"/>
              </a:solidFill>
            </a:endParaRPr>
          </a:p>
          <a:p>
            <a:pPr marL="909638" lvl="2" indent="-446088">
              <a:spcBef>
                <a:spcPts val="600"/>
              </a:spcBef>
              <a:buClr>
                <a:schemeClr val="accent4"/>
              </a:buClr>
              <a:buFont typeface="Wingdings" charset="2"/>
              <a:buChar char="ü"/>
            </a:pPr>
            <a:r>
              <a:rPr lang="en-US" sz="2000" dirty="0">
                <a:solidFill>
                  <a:schemeClr val="tx2"/>
                </a:solidFill>
                <a:latin typeface="Franklin Gothic Book" pitchFamily="34" charset="0"/>
              </a:rPr>
              <a:t>Modules on messaging, cost analysis, technology readiness, and implementation planning</a:t>
            </a:r>
          </a:p>
          <a:p>
            <a:pPr marL="909638" lvl="2" indent="-446088">
              <a:spcBef>
                <a:spcPts val="600"/>
              </a:spcBef>
              <a:buClr>
                <a:schemeClr val="accent4"/>
              </a:buClr>
              <a:buFont typeface="Wingdings" charset="2"/>
              <a:buChar char="ü"/>
            </a:pPr>
            <a:r>
              <a:rPr lang="en-US" sz="2000" dirty="0">
                <a:solidFill>
                  <a:schemeClr val="tx2"/>
                </a:solidFill>
                <a:latin typeface="Franklin Gothic Book" pitchFamily="34" charset="0"/>
              </a:rPr>
              <a:t>States forming task force to use toolkit to develop state-specific messages and implementation plans.</a:t>
            </a:r>
          </a:p>
          <a:p>
            <a:pPr marL="234950">
              <a:buClr>
                <a:schemeClr val="accent1"/>
              </a:buClr>
              <a:buSzPct val="100000"/>
              <a:buFont typeface="Wingdings" pitchFamily="2" charset="2"/>
              <a:buChar char="Ø"/>
            </a:pPr>
            <a:endParaRPr lang="en-US" sz="2400" dirty="0">
              <a:solidFill>
                <a:schemeClr val="tx2"/>
              </a:solidFill>
            </a:endParaRPr>
          </a:p>
          <a:p>
            <a:pPr marL="223838" indent="-446088">
              <a:buClr>
                <a:schemeClr val="accent4"/>
              </a:buClr>
              <a:buFont typeface="Wingdings" charset="2"/>
              <a:buChar char="ü"/>
            </a:pPr>
            <a:endParaRPr lang="en-US" dirty="0">
              <a:solidFill>
                <a:schemeClr val="tx2"/>
              </a:solidFill>
            </a:endParaRPr>
          </a:p>
          <a:p>
            <a:pPr marL="857250" lvl="2" indent="0">
              <a:spcBef>
                <a:spcPts val="1200"/>
              </a:spcBef>
              <a:buNone/>
            </a:pPr>
            <a:endParaRPr lang="en-US" dirty="0"/>
          </a:p>
        </p:txBody>
      </p:sp>
    </p:spTree>
    <p:extLst>
      <p:ext uri="{BB962C8B-B14F-4D97-AF65-F5344CB8AC3E}">
        <p14:creationId xmlns:p14="http://schemas.microsoft.com/office/powerpoint/2010/main" val="38842499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1087" y="1261872"/>
            <a:ext cx="4829448" cy="1365418"/>
          </a:xfrm>
        </p:spPr>
        <p:txBody>
          <a:bodyPr/>
          <a:lstStyle/>
          <a:p>
            <a:r>
              <a:rPr lang="en-US" dirty="0" smtClean="0"/>
              <a:t>Smarter Balanced and Higher Education</a:t>
            </a:r>
            <a:endParaRPr lang="en-US" dirty="0"/>
          </a:p>
        </p:txBody>
      </p:sp>
    </p:spTree>
    <p:extLst>
      <p:ext uri="{BB962C8B-B14F-4D97-AF65-F5344CB8AC3E}">
        <p14:creationId xmlns:p14="http://schemas.microsoft.com/office/powerpoint/2010/main" val="325742771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8" y="445476"/>
            <a:ext cx="8860664" cy="1177261"/>
          </a:xfrm>
        </p:spPr>
        <p:txBody>
          <a:bodyPr/>
          <a:lstStyle/>
          <a:p>
            <a:r>
              <a:rPr lang="en-US" dirty="0" smtClean="0">
                <a:latin typeface="Arial" pitchFamily="34" charset="0"/>
                <a:cs typeface="Arial" pitchFamily="34" charset="0"/>
              </a:rPr>
              <a:t>Common Core Standards Implementation: Important Roles for Higher Education</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7454411"/>
              </p:ext>
            </p:extLst>
          </p:nvPr>
        </p:nvGraphicFramePr>
        <p:xfrm>
          <a:off x="457200" y="1746740"/>
          <a:ext cx="8229600" cy="4103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6592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53661"/>
          </a:xfrm>
        </p:spPr>
        <p:txBody>
          <a:bodyPr/>
          <a:lstStyle/>
          <a:p>
            <a:r>
              <a:rPr lang="en-US" dirty="0" smtClean="0"/>
              <a:t>Higher Education After Smarter Balanced:  </a:t>
            </a:r>
            <a:br>
              <a:rPr lang="en-US" dirty="0" smtClean="0"/>
            </a:br>
            <a:r>
              <a:rPr lang="en-US" dirty="0" smtClean="0"/>
              <a:t>What’s Changed?</a:t>
            </a:r>
            <a:endParaRPr lang="en-US" dirty="0"/>
          </a:p>
        </p:txBody>
      </p:sp>
      <p:sp>
        <p:nvSpPr>
          <p:cNvPr id="3" name="Content Placeholder 2"/>
          <p:cNvSpPr>
            <a:spLocks noGrp="1"/>
          </p:cNvSpPr>
          <p:nvPr>
            <p:ph idx="1"/>
          </p:nvPr>
        </p:nvSpPr>
        <p:spPr>
          <a:xfrm>
            <a:off x="177421" y="1364161"/>
            <a:ext cx="8683244" cy="4940490"/>
          </a:xfrm>
        </p:spPr>
        <p:txBody>
          <a:bodyPr>
            <a:noAutofit/>
          </a:bodyPr>
          <a:lstStyle/>
          <a:p>
            <a:r>
              <a:rPr lang="en-US" sz="2200" dirty="0" smtClean="0">
                <a:solidFill>
                  <a:schemeClr val="tx2"/>
                </a:solidFill>
                <a:latin typeface="+mj-lt"/>
              </a:rPr>
              <a:t>Instead of multiple tests, with differing performance standards, all public schools in consortium states use the same test, content standards (Common Core) and performance standards.  </a:t>
            </a:r>
          </a:p>
          <a:p>
            <a:r>
              <a:rPr lang="en-US" sz="2200" dirty="0" smtClean="0">
                <a:solidFill>
                  <a:schemeClr val="tx2"/>
                </a:solidFill>
                <a:latin typeface="+mj-lt"/>
              </a:rPr>
              <a:t>Grade 11 performance standards are pegged to college content-readiness, with standards for earlier grades mapped to Grade 11.</a:t>
            </a:r>
          </a:p>
          <a:p>
            <a:r>
              <a:rPr lang="en-US" sz="2200" dirty="0" smtClean="0">
                <a:solidFill>
                  <a:schemeClr val="tx2"/>
                </a:solidFill>
                <a:latin typeface="+mj-lt"/>
              </a:rPr>
              <a:t>In each state, K-12 and higher education set requirements for Grade 12 (may vary by institution type).</a:t>
            </a:r>
          </a:p>
          <a:p>
            <a:r>
              <a:rPr lang="en-US" sz="2200" dirty="0" smtClean="0">
                <a:solidFill>
                  <a:schemeClr val="tx2"/>
                </a:solidFill>
                <a:latin typeface="+mj-lt"/>
              </a:rPr>
              <a:t>Students, parents and teachers know where the academic “goal line” is and students can address deficiencies in high school.</a:t>
            </a:r>
          </a:p>
          <a:p>
            <a:r>
              <a:rPr lang="en-US" sz="2200" dirty="0" smtClean="0">
                <a:solidFill>
                  <a:schemeClr val="tx2"/>
                </a:solidFill>
                <a:latin typeface="+mj-lt"/>
              </a:rPr>
              <a:t>Working together, K-12 and higher education can develop appropriate grade 12 experiences for students at differing achievement levels.</a:t>
            </a:r>
          </a:p>
          <a:p>
            <a:r>
              <a:rPr lang="en-US" sz="2200" dirty="0" smtClean="0">
                <a:solidFill>
                  <a:schemeClr val="tx2"/>
                </a:solidFill>
                <a:latin typeface="+mj-lt"/>
              </a:rPr>
              <a:t>Colleges can target students for special programs based on Grade 8 scores (or earlier).</a:t>
            </a:r>
            <a:endParaRPr lang="en-US" sz="2200" dirty="0">
              <a:solidFill>
                <a:schemeClr val="tx2"/>
              </a:solidFill>
              <a:latin typeface="+mj-lt"/>
            </a:endParaRPr>
          </a:p>
        </p:txBody>
      </p:sp>
    </p:spTree>
    <p:extLst>
      <p:ext uri="{BB962C8B-B14F-4D97-AF65-F5344CB8AC3E}">
        <p14:creationId xmlns:p14="http://schemas.microsoft.com/office/powerpoint/2010/main" val="294845123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85"/>
            <a:ext cx="9144000" cy="999154"/>
          </a:xfrm>
        </p:spPr>
        <p:txBody>
          <a:bodyPr/>
          <a:lstStyle/>
          <a:p>
            <a:r>
              <a:rPr lang="en-US" dirty="0" smtClean="0"/>
              <a:t>Higher Education After Smarter Balanced:</a:t>
            </a:r>
            <a:br>
              <a:rPr lang="en-US" dirty="0" smtClean="0"/>
            </a:br>
            <a:r>
              <a:rPr lang="en-US" dirty="0" smtClean="0"/>
              <a:t>What Hasn’t Changed?</a:t>
            </a:r>
            <a:endParaRPr lang="en-US" dirty="0"/>
          </a:p>
        </p:txBody>
      </p:sp>
      <p:sp>
        <p:nvSpPr>
          <p:cNvPr id="3" name="Content Placeholder 2"/>
          <p:cNvSpPr>
            <a:spLocks noGrp="1"/>
          </p:cNvSpPr>
          <p:nvPr>
            <p:ph idx="1"/>
          </p:nvPr>
        </p:nvSpPr>
        <p:spPr>
          <a:xfrm>
            <a:off x="152400" y="1129990"/>
            <a:ext cx="8763000" cy="5029200"/>
          </a:xfrm>
        </p:spPr>
        <p:txBody>
          <a:bodyPr>
            <a:noAutofit/>
          </a:bodyPr>
          <a:lstStyle/>
          <a:p>
            <a:pPr>
              <a:spcBef>
                <a:spcPts val="1200"/>
              </a:spcBef>
            </a:pPr>
            <a:r>
              <a:rPr lang="en-US" sz="2200" b="1" dirty="0" smtClean="0">
                <a:solidFill>
                  <a:schemeClr val="accent1"/>
                </a:solidFill>
                <a:latin typeface="+mn-lt"/>
              </a:rPr>
              <a:t>High school exit</a:t>
            </a:r>
            <a:r>
              <a:rPr lang="en-US" sz="2200" dirty="0" smtClean="0">
                <a:solidFill>
                  <a:schemeClr val="tx2"/>
                </a:solidFill>
                <a:latin typeface="+mn-lt"/>
              </a:rPr>
              <a:t>:  Some states may use the Smarter Balanced assessment—with a lower performance standard—for high school exit, but no state currently plans to use the college content-readiness standard for this purpose.</a:t>
            </a:r>
          </a:p>
          <a:p>
            <a:pPr>
              <a:spcBef>
                <a:spcPts val="1200"/>
              </a:spcBef>
            </a:pPr>
            <a:r>
              <a:rPr lang="en-US" sz="2200" b="1" dirty="0" smtClean="0">
                <a:solidFill>
                  <a:schemeClr val="accent1"/>
                </a:solidFill>
                <a:latin typeface="+mn-lt"/>
              </a:rPr>
              <a:t>Admission</a:t>
            </a:r>
            <a:r>
              <a:rPr lang="en-US" sz="2200" dirty="0" smtClean="0">
                <a:solidFill>
                  <a:schemeClr val="tx2"/>
                </a:solidFill>
                <a:latin typeface="+mn-lt"/>
              </a:rPr>
              <a:t> :  Colleges will continue to admit students according to their current standards and practices – </a:t>
            </a:r>
            <a:r>
              <a:rPr lang="en-US" sz="2200" i="1" dirty="0" smtClean="0">
                <a:solidFill>
                  <a:schemeClr val="tx2"/>
                </a:solidFill>
                <a:latin typeface="+mn-lt"/>
              </a:rPr>
              <a:t>the college content-readiness policy applies only to admitted students</a:t>
            </a:r>
            <a:r>
              <a:rPr lang="en-US" sz="2200" dirty="0" smtClean="0">
                <a:solidFill>
                  <a:schemeClr val="tx2"/>
                </a:solidFill>
                <a:latin typeface="+mn-lt"/>
              </a:rPr>
              <a:t>.</a:t>
            </a:r>
          </a:p>
          <a:p>
            <a:pPr>
              <a:spcBef>
                <a:spcPts val="1200"/>
              </a:spcBef>
            </a:pPr>
            <a:r>
              <a:rPr lang="en-US" sz="2200" b="1" dirty="0" smtClean="0">
                <a:solidFill>
                  <a:schemeClr val="accent1"/>
                </a:solidFill>
                <a:latin typeface="+mn-lt"/>
              </a:rPr>
              <a:t>Placement</a:t>
            </a:r>
            <a:r>
              <a:rPr lang="en-US" sz="2200" dirty="0" smtClean="0">
                <a:solidFill>
                  <a:schemeClr val="tx2"/>
                </a:solidFill>
                <a:latin typeface="+mn-lt"/>
              </a:rPr>
              <a:t>:  While honoring the exemption from developmental education for students who have earned it, colleges may use other means to determine appropriate course placement.</a:t>
            </a:r>
          </a:p>
          <a:p>
            <a:pPr>
              <a:spcBef>
                <a:spcPts val="1200"/>
              </a:spcBef>
            </a:pPr>
            <a:r>
              <a:rPr lang="en-US" sz="2200" b="1" dirty="0" smtClean="0">
                <a:solidFill>
                  <a:schemeClr val="accent1"/>
                </a:solidFill>
                <a:latin typeface="+mn-lt"/>
              </a:rPr>
              <a:t>Dev ed reform</a:t>
            </a:r>
            <a:r>
              <a:rPr lang="en-US" sz="2200" dirty="0" smtClean="0">
                <a:solidFill>
                  <a:schemeClr val="tx2"/>
                </a:solidFill>
                <a:latin typeface="+mn-lt"/>
              </a:rPr>
              <a:t>: Colleges can place any student into credit-bearing courses; grades-only placement policies are unaffected.</a:t>
            </a:r>
          </a:p>
          <a:p>
            <a:pPr lvl="0">
              <a:spcBef>
                <a:spcPts val="1200"/>
              </a:spcBef>
            </a:pPr>
            <a:r>
              <a:rPr lang="en-US" sz="2200" b="1" dirty="0" smtClean="0">
                <a:solidFill>
                  <a:schemeClr val="accent1"/>
                </a:solidFill>
                <a:latin typeface="+mn-lt"/>
              </a:rPr>
              <a:t>STEM</a:t>
            </a:r>
            <a:r>
              <a:rPr lang="en-US" sz="2200" dirty="0" smtClean="0">
                <a:solidFill>
                  <a:schemeClr val="tx2"/>
                </a:solidFill>
                <a:latin typeface="+mn-lt"/>
              </a:rPr>
              <a:t>:  Colleges </a:t>
            </a:r>
            <a:r>
              <a:rPr lang="en-US" sz="2200" dirty="0">
                <a:solidFill>
                  <a:schemeClr val="tx2"/>
                </a:solidFill>
                <a:latin typeface="+mn-lt"/>
              </a:rPr>
              <a:t>will need to assess additional </a:t>
            </a:r>
            <a:r>
              <a:rPr lang="en-US" sz="2200" dirty="0" smtClean="0">
                <a:solidFill>
                  <a:schemeClr val="tx2"/>
                </a:solidFill>
                <a:latin typeface="+mn-lt"/>
              </a:rPr>
              <a:t>evidence for </a:t>
            </a:r>
            <a:r>
              <a:rPr lang="en-US" sz="2200" dirty="0">
                <a:solidFill>
                  <a:schemeClr val="tx2"/>
                </a:solidFill>
                <a:latin typeface="+mn-lt"/>
              </a:rPr>
              <a:t>students seeking to enter more advanced mathematics courses</a:t>
            </a:r>
            <a:r>
              <a:rPr lang="en-US" sz="2200" dirty="0" smtClean="0">
                <a:solidFill>
                  <a:schemeClr val="tx2"/>
                </a:solidFill>
                <a:latin typeface="+mn-lt"/>
              </a:rPr>
              <a:t>.</a:t>
            </a:r>
            <a:endParaRPr lang="en-US" sz="2200" dirty="0">
              <a:solidFill>
                <a:schemeClr val="tx2"/>
              </a:solidFill>
              <a:latin typeface="+mn-lt"/>
            </a:endParaRPr>
          </a:p>
        </p:txBody>
      </p:sp>
    </p:spTree>
    <p:extLst>
      <p:ext uri="{BB962C8B-B14F-4D97-AF65-F5344CB8AC3E}">
        <p14:creationId xmlns:p14="http://schemas.microsoft.com/office/powerpoint/2010/main" val="37919879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08038"/>
          </a:xfrm>
        </p:spPr>
        <p:txBody>
          <a:bodyPr>
            <a:normAutofit fontScale="90000"/>
          </a:bodyPr>
          <a:lstStyle/>
          <a:p>
            <a:pPr>
              <a:defRPr/>
            </a:pPr>
            <a:r>
              <a:rPr b="1" dirty="0" smtClean="0">
                <a:solidFill>
                  <a:srgbClr val="660066"/>
                </a:solidFill>
                <a:latin typeface="Arial" pitchFamily="34" charset="0"/>
                <a:cs typeface="Arial" pitchFamily="34" charset="0"/>
              </a:rPr>
              <a:t>Common Core State Standards</a:t>
            </a:r>
            <a:endParaRPr b="1" dirty="0">
              <a:solidFill>
                <a:srgbClr val="660066"/>
              </a:solidFill>
              <a:latin typeface="Arial" pitchFamily="34" charset="0"/>
              <a:cs typeface="Arial" pitchFamily="34" charset="0"/>
            </a:endParaRPr>
          </a:p>
        </p:txBody>
      </p:sp>
      <p:sp>
        <p:nvSpPr>
          <p:cNvPr id="4" name="Content Placeholder 3"/>
          <p:cNvSpPr>
            <a:spLocks noGrp="1"/>
          </p:cNvSpPr>
          <p:nvPr>
            <p:ph sz="half" idx="1"/>
          </p:nvPr>
        </p:nvSpPr>
        <p:spPr>
          <a:xfrm>
            <a:off x="0" y="1371600"/>
            <a:ext cx="3581400" cy="5257800"/>
          </a:xfrm>
        </p:spPr>
        <p:txBody>
          <a:bodyPr>
            <a:normAutofit fontScale="85000" lnSpcReduction="20000"/>
          </a:bodyPr>
          <a:lstStyle/>
          <a:p>
            <a:pPr marL="347663" indent="-347663">
              <a:spcBef>
                <a:spcPts val="0"/>
              </a:spcBef>
              <a:spcAft>
                <a:spcPts val="600"/>
              </a:spcAft>
              <a:buClr>
                <a:schemeClr val="accent1"/>
              </a:buClr>
            </a:pPr>
            <a:r>
              <a:rPr lang="en-US" dirty="0">
                <a:latin typeface="Franklin Gothic Book" pitchFamily="34" charset="0"/>
              </a:rPr>
              <a:t>Clear, consistent, rigorous standards in English language arts/literacy and mathematics</a:t>
            </a:r>
          </a:p>
          <a:p>
            <a:pPr marL="347663" indent="-347663">
              <a:spcBef>
                <a:spcPts val="0"/>
              </a:spcBef>
              <a:spcAft>
                <a:spcPts val="600"/>
              </a:spcAft>
              <a:buClr>
                <a:schemeClr val="accent1"/>
              </a:buClr>
            </a:pPr>
            <a:endParaRPr lang="en-US" dirty="0">
              <a:latin typeface="Franklin Gothic Book" pitchFamily="34" charset="0"/>
            </a:endParaRPr>
          </a:p>
          <a:p>
            <a:pPr marL="347663" indent="-347663">
              <a:spcBef>
                <a:spcPts val="0"/>
              </a:spcBef>
              <a:spcAft>
                <a:spcPts val="600"/>
              </a:spcAft>
              <a:buClr>
                <a:schemeClr val="accent1"/>
              </a:buClr>
            </a:pPr>
            <a:r>
              <a:rPr lang="en-US" dirty="0">
                <a:latin typeface="Franklin Gothic Book" pitchFamily="34" charset="0"/>
                <a:ea typeface="Cambria" pitchFamily="18" charset="0"/>
                <a:cs typeface="Times New Roman" pitchFamily="18" charset="0"/>
              </a:rPr>
              <a:t>Knowledge and skills needed for college and career success</a:t>
            </a:r>
          </a:p>
          <a:p>
            <a:pPr marL="347663" indent="-347663">
              <a:spcBef>
                <a:spcPts val="0"/>
              </a:spcBef>
              <a:spcAft>
                <a:spcPts val="600"/>
              </a:spcAft>
              <a:buClr>
                <a:schemeClr val="accent1"/>
              </a:buClr>
            </a:pPr>
            <a:endParaRPr lang="en-US" dirty="0">
              <a:latin typeface="Franklin Gothic Book" pitchFamily="34" charset="0"/>
              <a:ea typeface="Cambria" pitchFamily="18" charset="0"/>
            </a:endParaRPr>
          </a:p>
          <a:p>
            <a:pPr marL="347663" indent="-347663">
              <a:spcBef>
                <a:spcPts val="0"/>
              </a:spcBef>
              <a:spcAft>
                <a:spcPts val="600"/>
              </a:spcAft>
              <a:buClr>
                <a:schemeClr val="accent1"/>
              </a:buClr>
            </a:pPr>
            <a:r>
              <a:rPr lang="en-US" dirty="0">
                <a:latin typeface="Franklin Gothic Book" pitchFamily="34" charset="0"/>
                <a:ea typeface="Cambria" pitchFamily="18" charset="0"/>
              </a:rPr>
              <a:t>Developed voluntarily and cooperatively by states with input from teachers and college faculty</a:t>
            </a:r>
            <a:endParaRPr lang="en-US" dirty="0">
              <a:latin typeface="Franklin Gothic Book" pitchFamily="34" charset="0"/>
            </a:endParaRPr>
          </a:p>
          <a:p>
            <a:endParaRPr lang="en-US" dirty="0"/>
          </a:p>
        </p:txBody>
      </p:sp>
      <p:sp>
        <p:nvSpPr>
          <p:cNvPr id="11268" name="TextBox 3"/>
          <p:cNvSpPr txBox="1">
            <a:spLocks noChangeArrowheads="1"/>
          </p:cNvSpPr>
          <p:nvPr/>
        </p:nvSpPr>
        <p:spPr bwMode="auto">
          <a:xfrm>
            <a:off x="4114800" y="6019800"/>
            <a:ext cx="4779628" cy="461665"/>
          </a:xfrm>
          <a:prstGeom prst="rect">
            <a:avLst/>
          </a:prstGeom>
          <a:noFill/>
          <a:ln w="9525">
            <a:noFill/>
            <a:miter lim="800000"/>
            <a:headEnd/>
            <a:tailEnd/>
          </a:ln>
        </p:spPr>
        <p:txBody>
          <a:bodyPr wrap="square">
            <a:spAutoFit/>
          </a:bodyPr>
          <a:lstStyle/>
          <a:p>
            <a:pPr defTabSz="914400"/>
            <a:r>
              <a:rPr lang="en-US" sz="2400" dirty="0">
                <a:solidFill>
                  <a:srgbClr val="1F497D"/>
                </a:solidFill>
                <a:latin typeface="Franklin Gothic Book" pitchFamily="34" charset="0"/>
              </a:rPr>
              <a:t>Source: www.corestandards.org</a:t>
            </a:r>
          </a:p>
        </p:txBody>
      </p:sp>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661" t="14474" r="3408" b="11842"/>
          <a:stretch/>
        </p:blipFill>
        <p:spPr bwMode="auto">
          <a:xfrm>
            <a:off x="3659052" y="1676400"/>
            <a:ext cx="5472248"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769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Next Steps for Higher Education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4330606"/>
              </p:ext>
            </p:extLst>
          </p:nvPr>
        </p:nvGraphicFramePr>
        <p:xfrm>
          <a:off x="228600" y="1361943"/>
          <a:ext cx="8667750" cy="4190994"/>
        </p:xfrm>
        <a:graphic>
          <a:graphicData uri="http://schemas.openxmlformats.org/drawingml/2006/table">
            <a:tbl>
              <a:tblPr bandRow="1">
                <a:tableStyleId>{5C22544A-7EE6-4342-B048-85BDC9FD1C3A}</a:tableStyleId>
              </a:tblPr>
              <a:tblGrid>
                <a:gridCol w="5562600"/>
                <a:gridCol w="3105150"/>
              </a:tblGrid>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Reporting System Development</a:t>
                      </a:r>
                    </a:p>
                  </a:txBody>
                  <a:tcPr anchor="ctr"/>
                </a:tc>
                <a:tc>
                  <a:txBody>
                    <a:bodyPr/>
                    <a:lstStyle/>
                    <a:p>
                      <a:r>
                        <a:rPr lang="en-US" sz="2000" dirty="0" smtClean="0">
                          <a:solidFill>
                            <a:schemeClr val="tx2"/>
                          </a:solidFill>
                        </a:rPr>
                        <a:t>Spring</a:t>
                      </a:r>
                      <a:r>
                        <a:rPr lang="en-US" sz="2000" baseline="0" dirty="0" smtClean="0">
                          <a:solidFill>
                            <a:schemeClr val="tx2"/>
                          </a:solidFill>
                        </a:rPr>
                        <a:t> – 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Comparability with PARCC</a:t>
                      </a: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Career Readiness Policy</a:t>
                      </a:r>
                      <a:r>
                        <a:rPr lang="en-US" sz="2000" baseline="0" dirty="0" smtClean="0">
                          <a:solidFill>
                            <a:schemeClr val="tx2"/>
                          </a:solidFill>
                        </a:rPr>
                        <a:t> *</a:t>
                      </a:r>
                      <a:endParaRPr lang="en-US" sz="2000" dirty="0" smtClean="0">
                        <a:solidFill>
                          <a:schemeClr val="tx2"/>
                        </a:solidFill>
                      </a:endParaRPr>
                    </a:p>
                  </a:txBody>
                  <a:tcPr anchor="ctr"/>
                </a:tc>
                <a:tc>
                  <a:txBody>
                    <a:bodyPr/>
                    <a:lstStyle/>
                    <a:p>
                      <a:r>
                        <a:rPr lang="en-US" sz="2000" dirty="0" smtClean="0">
                          <a:solidFill>
                            <a:schemeClr val="tx2"/>
                          </a:solidFill>
                        </a:rPr>
                        <a:t>Spring 2013</a:t>
                      </a:r>
                      <a:r>
                        <a:rPr lang="en-US" sz="2000" baseline="0" dirty="0" smtClean="0">
                          <a:solidFill>
                            <a:schemeClr val="tx2"/>
                          </a:solidFill>
                        </a:rPr>
                        <a:t> – Spring </a:t>
                      </a:r>
                      <a:r>
                        <a:rPr lang="en-US" sz="2000" dirty="0" smtClean="0">
                          <a:solidFill>
                            <a:schemeClr val="tx2"/>
                          </a:solidFill>
                        </a:rPr>
                        <a:t>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Validation</a:t>
                      </a:r>
                      <a:r>
                        <a:rPr lang="en-US" sz="2000" baseline="0" dirty="0" smtClean="0">
                          <a:solidFill>
                            <a:schemeClr val="tx2"/>
                          </a:solidFill>
                        </a:rPr>
                        <a:t> Research Planning</a:t>
                      </a:r>
                      <a:endParaRPr lang="en-US" sz="2000" dirty="0" smtClean="0">
                        <a:solidFill>
                          <a:schemeClr val="tx2"/>
                        </a:solidFill>
                      </a:endParaRP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a:t>
                      </a:r>
                      <a:r>
                        <a:rPr lang="en-US" sz="2000" baseline="0" dirty="0" smtClean="0">
                          <a:solidFill>
                            <a:schemeClr val="tx2"/>
                          </a:solidFill>
                        </a:rPr>
                        <a:t>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States</a:t>
                      </a:r>
                      <a:r>
                        <a:rPr lang="en-US" sz="2000" baseline="0" dirty="0" smtClean="0">
                          <a:solidFill>
                            <a:schemeClr val="tx2"/>
                          </a:solidFill>
                        </a:rPr>
                        <a:t> Determine Grade 12 Requirements</a:t>
                      </a:r>
                      <a:endParaRPr lang="en-US" sz="2000" dirty="0" smtClean="0">
                        <a:solidFill>
                          <a:schemeClr val="tx2"/>
                        </a:solidFill>
                      </a:endParaRPr>
                    </a:p>
                  </a:txBody>
                  <a:tcPr anchor="ctr"/>
                </a:tc>
                <a:tc>
                  <a:txBody>
                    <a:bodyPr/>
                    <a:lstStyle/>
                    <a:p>
                      <a:r>
                        <a:rPr lang="en-US" sz="2000" dirty="0" smtClean="0">
                          <a:solidFill>
                            <a:schemeClr val="tx2"/>
                          </a:solidFill>
                        </a:rPr>
                        <a:t>Fall 2013 –</a:t>
                      </a:r>
                      <a:r>
                        <a:rPr lang="en-US" sz="2000" baseline="0" dirty="0" smtClean="0">
                          <a:solidFill>
                            <a:schemeClr val="tx2"/>
                          </a:solidFill>
                        </a:rPr>
                        <a:t> </a:t>
                      </a:r>
                      <a:r>
                        <a:rPr lang="en-US" sz="2000" dirty="0" smtClean="0">
                          <a:solidFill>
                            <a:schemeClr val="tx2"/>
                          </a:solidFill>
                        </a:rPr>
                        <a:t>Spring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Validation Research Implementation</a:t>
                      </a:r>
                    </a:p>
                  </a:txBody>
                  <a:tcPr anchor="ctr"/>
                </a:tc>
                <a:tc>
                  <a:txBody>
                    <a:bodyPr/>
                    <a:lstStyle/>
                    <a:p>
                      <a:r>
                        <a:rPr lang="en-US" sz="2000" dirty="0" smtClean="0">
                          <a:solidFill>
                            <a:schemeClr val="tx2"/>
                          </a:solidFill>
                        </a:rPr>
                        <a:t>Spring 2014</a:t>
                      </a:r>
                      <a:r>
                        <a:rPr lang="en-US" sz="2000" baseline="0" dirty="0" smtClean="0">
                          <a:solidFill>
                            <a:schemeClr val="tx2"/>
                          </a:solidFill>
                        </a:rPr>
                        <a:t> </a:t>
                      </a:r>
                      <a:r>
                        <a:rPr lang="en-US" sz="2000" dirty="0" smtClean="0">
                          <a:solidFill>
                            <a:schemeClr val="tx2"/>
                          </a:solidFill>
                        </a:rPr>
                        <a:t>– </a:t>
                      </a:r>
                      <a:r>
                        <a:rPr lang="en-US" sz="2000" baseline="0" dirty="0" smtClean="0">
                          <a:solidFill>
                            <a:schemeClr val="tx2"/>
                          </a:solidFill>
                        </a:rPr>
                        <a:t>2017</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Standard-setting*</a:t>
                      </a:r>
                    </a:p>
                  </a:txBody>
                  <a:tcPr anchor="ctr"/>
                </a:tc>
                <a:tc>
                  <a:txBody>
                    <a:bodyPr/>
                    <a:lstStyle/>
                    <a:p>
                      <a:r>
                        <a:rPr lang="en-US" sz="2000" dirty="0" smtClean="0">
                          <a:solidFill>
                            <a:schemeClr val="tx2"/>
                          </a:solidFill>
                        </a:rPr>
                        <a:t>Summer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Development of Reporting ALDs *</a:t>
                      </a: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Summer</a:t>
                      </a:r>
                      <a:r>
                        <a:rPr lang="en-US" sz="2000" baseline="0" dirty="0" smtClean="0">
                          <a:solidFill>
                            <a:schemeClr val="tx2"/>
                          </a:solidFill>
                        </a:rPr>
                        <a:t>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Institutional participation decisions </a:t>
                      </a:r>
                    </a:p>
                  </a:txBody>
                  <a:tcPr anchor="ctr"/>
                </a:tc>
                <a:tc>
                  <a:txBody>
                    <a:bodyPr/>
                    <a:lstStyle/>
                    <a:p>
                      <a:r>
                        <a:rPr lang="en-US" sz="2000" dirty="0" smtClean="0">
                          <a:solidFill>
                            <a:schemeClr val="tx2"/>
                          </a:solidFill>
                        </a:rPr>
                        <a:t>Beginning Fall 2014</a:t>
                      </a:r>
                      <a:endParaRPr lang="en-US" sz="2000" dirty="0">
                        <a:solidFill>
                          <a:schemeClr val="tx2"/>
                        </a:solidFill>
                      </a:endParaRPr>
                    </a:p>
                  </a:txBody>
                  <a:tcPr anchor="ctr"/>
                </a:tc>
              </a:tr>
            </a:tbl>
          </a:graphicData>
        </a:graphic>
      </p:graphicFrame>
      <p:sp>
        <p:nvSpPr>
          <p:cNvPr id="5" name="TextBox 4"/>
          <p:cNvSpPr txBox="1"/>
          <p:nvPr/>
        </p:nvSpPr>
        <p:spPr>
          <a:xfrm>
            <a:off x="163707" y="6267510"/>
            <a:ext cx="6705600" cy="400110"/>
          </a:xfrm>
          <a:prstGeom prst="rect">
            <a:avLst/>
          </a:prstGeom>
          <a:noFill/>
        </p:spPr>
        <p:txBody>
          <a:bodyPr wrap="square" rtlCol="0">
            <a:spAutoFit/>
          </a:bodyPr>
          <a:lstStyle/>
          <a:p>
            <a:r>
              <a:rPr lang="en-US" sz="2000" dirty="0">
                <a:solidFill>
                  <a:srgbClr val="000000"/>
                </a:solidFill>
              </a:rPr>
              <a:t>* Subject to state vote by K12 and higher education.</a:t>
            </a:r>
          </a:p>
        </p:txBody>
      </p:sp>
    </p:spTree>
    <p:extLst>
      <p:ext uri="{BB962C8B-B14F-4D97-AF65-F5344CB8AC3E}">
        <p14:creationId xmlns:p14="http://schemas.microsoft.com/office/powerpoint/2010/main" val="2433364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26721"/>
            <a:ext cx="8229600" cy="1143000"/>
          </a:xfrm>
        </p:spPr>
        <p:txBody>
          <a:bodyPr>
            <a:normAutofit fontScale="90000"/>
          </a:bodyPr>
          <a:lstStyle/>
          <a:p>
            <a:r>
              <a:rPr lang="en-US" b="1" dirty="0" smtClean="0">
                <a:solidFill>
                  <a:srgbClr val="7030A0"/>
                </a:solidFill>
              </a:rPr>
              <a:t>Implications of CCSS for Community &amp; </a:t>
            </a:r>
            <a:r>
              <a:rPr lang="en-US" b="1" dirty="0">
                <a:solidFill>
                  <a:srgbClr val="7030A0"/>
                </a:solidFill>
              </a:rPr>
              <a:t>T</a:t>
            </a:r>
            <a:r>
              <a:rPr lang="en-US" b="1" dirty="0" smtClean="0">
                <a:solidFill>
                  <a:srgbClr val="7030A0"/>
                </a:solidFill>
              </a:rPr>
              <a:t>echnical Colleges</a:t>
            </a:r>
            <a:endParaRPr lang="en-US" b="1" dirty="0">
              <a:solidFill>
                <a:srgbClr val="7030A0"/>
              </a:solidFill>
            </a:endParaRPr>
          </a:p>
        </p:txBody>
      </p:sp>
      <p:sp>
        <p:nvSpPr>
          <p:cNvPr id="8" name="Content Placeholder 7"/>
          <p:cNvSpPr>
            <a:spLocks noGrp="1"/>
          </p:cNvSpPr>
          <p:nvPr>
            <p:ph idx="1"/>
          </p:nvPr>
        </p:nvSpPr>
        <p:spPr/>
        <p:txBody>
          <a:bodyPr>
            <a:normAutofit lnSpcReduction="10000"/>
          </a:bodyPr>
          <a:lstStyle/>
          <a:p>
            <a:pPr>
              <a:buFont typeface="Wingdings" pitchFamily="2" charset="2"/>
              <a:buChar char="Ø"/>
            </a:pPr>
            <a:r>
              <a:rPr lang="en-US" dirty="0" smtClean="0"/>
              <a:t>Introduce the 11</a:t>
            </a:r>
            <a:r>
              <a:rPr lang="en-US" baseline="30000" dirty="0" smtClean="0"/>
              <a:t>th</a:t>
            </a:r>
            <a:r>
              <a:rPr lang="en-US" dirty="0" smtClean="0"/>
              <a:t> grade Common Core assessment as one element in a set of measures used in placement</a:t>
            </a:r>
          </a:p>
          <a:p>
            <a:pPr>
              <a:buFont typeface="Wingdings" pitchFamily="2" charset="2"/>
              <a:buChar char="Ø"/>
            </a:pPr>
            <a:r>
              <a:rPr lang="en-US" dirty="0" smtClean="0"/>
              <a:t>Align developmental education and intro college math and English courses to the Common Core</a:t>
            </a:r>
          </a:p>
          <a:p>
            <a:pPr>
              <a:buFont typeface="Wingdings" pitchFamily="2" charset="2"/>
              <a:buChar char="Ø"/>
            </a:pPr>
            <a:r>
              <a:rPr lang="en-US" dirty="0" smtClean="0"/>
              <a:t>Work directly with local K-12 partners to improve college readiness of students and reduce need for remediation in college</a:t>
            </a:r>
            <a:endParaRPr lang="en-US" dirty="0"/>
          </a:p>
        </p:txBody>
      </p:sp>
      <p:sp>
        <p:nvSpPr>
          <p:cNvPr id="9" name="TextBox 8"/>
          <p:cNvSpPr txBox="1"/>
          <p:nvPr/>
        </p:nvSpPr>
        <p:spPr>
          <a:xfrm>
            <a:off x="988696" y="6327303"/>
            <a:ext cx="7913257" cy="369332"/>
          </a:xfrm>
          <a:prstGeom prst="rect">
            <a:avLst/>
          </a:prstGeom>
          <a:noFill/>
        </p:spPr>
        <p:txBody>
          <a:bodyPr wrap="none" rtlCol="0">
            <a:spAutoFit/>
          </a:bodyPr>
          <a:lstStyle/>
          <a:p>
            <a:pPr algn="r"/>
            <a:r>
              <a:rPr lang="en-US" dirty="0" smtClean="0"/>
              <a:t>Barnett &amp; Fay, February 2013, National Center for Postsecondary Research</a:t>
            </a:r>
            <a:endParaRPr lang="en-US" dirty="0"/>
          </a:p>
        </p:txBody>
      </p:sp>
    </p:spTree>
    <p:extLst>
      <p:ext uri="{BB962C8B-B14F-4D97-AF65-F5344CB8AC3E}">
        <p14:creationId xmlns:p14="http://schemas.microsoft.com/office/powerpoint/2010/main" val="361230390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48"/>
            <a:ext cx="8229600" cy="1362690"/>
          </a:xfrm>
        </p:spPr>
        <p:txBody>
          <a:bodyPr>
            <a:normAutofit/>
          </a:bodyPr>
          <a:lstStyle/>
          <a:p>
            <a:r>
              <a:rPr lang="en-US" sz="3600" b="1" dirty="0" smtClean="0">
                <a:solidFill>
                  <a:srgbClr val="7030A0"/>
                </a:solidFill>
              </a:rPr>
              <a:t>Summary of “</a:t>
            </a:r>
            <a:r>
              <a:rPr lang="en-US" sz="3600" b="1" dirty="0">
                <a:solidFill>
                  <a:srgbClr val="7030A0"/>
                </a:solidFill>
              </a:rPr>
              <a:t>Thorny Issues</a:t>
            </a:r>
            <a:r>
              <a:rPr lang="en-US" sz="3600" b="1" dirty="0" smtClean="0">
                <a:solidFill>
                  <a:srgbClr val="7030A0"/>
                </a:solidFill>
              </a:rPr>
              <a:t>” from End of Year Reports</a:t>
            </a:r>
            <a:endParaRPr lang="en-US" sz="3600" b="1" dirty="0">
              <a:solidFill>
                <a:srgbClr val="7030A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029707"/>
              </p:ext>
            </p:extLst>
          </p:nvPr>
        </p:nvGraphicFramePr>
        <p:xfrm>
          <a:off x="211870" y="1414186"/>
          <a:ext cx="8757317" cy="5094190"/>
        </p:xfrm>
        <a:graphic>
          <a:graphicData uri="http://schemas.openxmlformats.org/drawingml/2006/table">
            <a:tbl>
              <a:tblPr firstCol="1" bandRow="1">
                <a:tableStyleId>{5C22544A-7EE6-4342-B048-85BDC9FD1C3A}</a:tableStyleId>
              </a:tblPr>
              <a:tblGrid>
                <a:gridCol w="1083381"/>
                <a:gridCol w="7673936"/>
              </a:tblGrid>
              <a:tr h="488756">
                <a:tc>
                  <a:txBody>
                    <a:bodyPr/>
                    <a:lstStyle/>
                    <a:p>
                      <a:pPr marL="0" marR="0">
                        <a:lnSpc>
                          <a:spcPct val="115000"/>
                        </a:lnSpc>
                        <a:spcBef>
                          <a:spcPts val="0"/>
                        </a:spcBef>
                        <a:spcAft>
                          <a:spcPts val="0"/>
                        </a:spcAft>
                      </a:pPr>
                      <a:r>
                        <a:rPr lang="en-US" sz="1400" dirty="0" smtClean="0">
                          <a:effectLst/>
                          <a:latin typeface="+mn-lt"/>
                          <a:ea typeface="Calibri"/>
                          <a:cs typeface="Times New Roman"/>
                        </a:rPr>
                        <a:t>Cascadia</a:t>
                      </a:r>
                      <a:endParaRPr lang="en-US" sz="1400" dirty="0">
                        <a:effectLst/>
                        <a:latin typeface="+mn-lt"/>
                        <a:ea typeface="Calibri"/>
                        <a:cs typeface="Times New Roman"/>
                      </a:endParaRPr>
                    </a:p>
                  </a:txBody>
                  <a:tcPr marL="47608" marR="47608" marT="0" marB="0"/>
                </a:tc>
                <a:tc>
                  <a:txBody>
                    <a:bodyPr/>
                    <a:lstStyle/>
                    <a:p>
                      <a:pPr marL="0" marR="0">
                        <a:lnSpc>
                          <a:spcPct val="115000"/>
                        </a:lnSpc>
                        <a:spcBef>
                          <a:spcPts val="0"/>
                        </a:spcBef>
                        <a:spcAft>
                          <a:spcPts val="0"/>
                        </a:spcAft>
                      </a:pPr>
                      <a:r>
                        <a:rPr lang="en-US" sz="1400" dirty="0" smtClean="0">
                          <a:effectLst/>
                          <a:latin typeface="+mn-lt"/>
                          <a:ea typeface="Calibri"/>
                          <a:cs typeface="Times New Roman"/>
                        </a:rPr>
                        <a:t>Evaluation</a:t>
                      </a:r>
                      <a:endParaRPr lang="en-US" sz="1400" dirty="0">
                        <a:effectLst/>
                        <a:latin typeface="+mn-lt"/>
                        <a:ea typeface="Calibri"/>
                        <a:cs typeface="Times New Roman"/>
                      </a:endParaRPr>
                    </a:p>
                  </a:txBody>
                  <a:tcPr marL="47608" marR="47608" marT="0" marB="0"/>
                </a:tc>
              </a:tr>
              <a:tr h="821704">
                <a:tc>
                  <a:txBody>
                    <a:bodyPr/>
                    <a:lstStyle/>
                    <a:p>
                      <a:pPr marL="0" marR="0">
                        <a:lnSpc>
                          <a:spcPct val="115000"/>
                        </a:lnSpc>
                        <a:spcBef>
                          <a:spcPts val="0"/>
                        </a:spcBef>
                        <a:spcAft>
                          <a:spcPts val="0"/>
                        </a:spcAft>
                      </a:pPr>
                      <a:r>
                        <a:rPr lang="en-US" sz="1400" dirty="0">
                          <a:effectLst/>
                          <a:latin typeface="+mn-lt"/>
                        </a:rPr>
                        <a:t>Clark</a:t>
                      </a:r>
                      <a:endParaRPr lang="en-US" sz="1400" dirty="0">
                        <a:effectLst/>
                        <a:latin typeface="+mn-lt"/>
                        <a:ea typeface="Calibri"/>
                        <a:cs typeface="Times New Roman"/>
                      </a:endParaRPr>
                    </a:p>
                  </a:txBody>
                  <a:tcPr marL="47608" marR="47608" marT="0" marB="0">
                    <a:solidFill>
                      <a:schemeClr val="accent2"/>
                    </a:solidFill>
                  </a:tcPr>
                </a:tc>
                <a:tc>
                  <a:txBody>
                    <a:bodyPr/>
                    <a:lstStyle/>
                    <a:p>
                      <a:pPr marL="0" marR="0">
                        <a:lnSpc>
                          <a:spcPct val="115000"/>
                        </a:lnSpc>
                        <a:spcBef>
                          <a:spcPts val="0"/>
                        </a:spcBef>
                        <a:spcAft>
                          <a:spcPts val="0"/>
                        </a:spcAft>
                      </a:pPr>
                      <a:r>
                        <a:rPr lang="en-US" sz="1400" dirty="0" smtClean="0">
                          <a:effectLst/>
                          <a:latin typeface="+mn-lt"/>
                        </a:rPr>
                        <a:t>How </a:t>
                      </a:r>
                      <a:r>
                        <a:rPr lang="en-US" sz="1400" dirty="0">
                          <a:effectLst/>
                          <a:latin typeface="+mn-lt"/>
                        </a:rPr>
                        <a:t>do we extend and build in this professional time and opportunity to support our professional </a:t>
                      </a:r>
                      <a:r>
                        <a:rPr lang="en-US" sz="1400" dirty="0" smtClean="0">
                          <a:effectLst/>
                          <a:latin typeface="+mn-lt"/>
                        </a:rPr>
                        <a:t>growth;</a:t>
                      </a:r>
                      <a:r>
                        <a:rPr lang="en-US" sz="1400" baseline="0" dirty="0" smtClean="0">
                          <a:effectLst/>
                          <a:latin typeface="+mn-lt"/>
                        </a:rPr>
                        <a:t> </a:t>
                      </a:r>
                      <a:r>
                        <a:rPr lang="en-US" sz="1400" dirty="0" smtClean="0">
                          <a:effectLst/>
                          <a:latin typeface="+mn-lt"/>
                        </a:rPr>
                        <a:t>ways </a:t>
                      </a:r>
                      <a:r>
                        <a:rPr lang="en-US" sz="1400" dirty="0">
                          <a:effectLst/>
                          <a:latin typeface="+mn-lt"/>
                        </a:rPr>
                        <a:t>to share and distribute the work of doing tasks differently.</a:t>
                      </a:r>
                      <a:endParaRPr lang="en-US" sz="1400" dirty="0">
                        <a:effectLst/>
                        <a:latin typeface="+mn-lt"/>
                        <a:ea typeface="Calibri"/>
                        <a:cs typeface="Times New Roman"/>
                      </a:endParaRPr>
                    </a:p>
                  </a:txBody>
                  <a:tcPr marL="47608" marR="47608" marT="0" marB="0"/>
                </a:tc>
              </a:tr>
              <a:tr h="1551467">
                <a:tc>
                  <a:txBody>
                    <a:bodyPr/>
                    <a:lstStyle/>
                    <a:p>
                      <a:pPr marL="0" marR="0">
                        <a:lnSpc>
                          <a:spcPct val="115000"/>
                        </a:lnSpc>
                        <a:spcBef>
                          <a:spcPts val="0"/>
                        </a:spcBef>
                        <a:spcAft>
                          <a:spcPts val="0"/>
                        </a:spcAft>
                      </a:pPr>
                      <a:r>
                        <a:rPr lang="en-US" sz="1400" dirty="0">
                          <a:effectLst/>
                          <a:latin typeface="+mn-lt"/>
                        </a:rPr>
                        <a:t>Spokane</a:t>
                      </a:r>
                      <a:endParaRPr lang="en-US" sz="1400" dirty="0">
                        <a:effectLst/>
                        <a:latin typeface="+mn-lt"/>
                        <a:ea typeface="Calibri"/>
                        <a:cs typeface="Times New Roman"/>
                      </a:endParaRPr>
                    </a:p>
                  </a:txBody>
                  <a:tcPr marL="47608" marR="47608" marT="0" marB="0">
                    <a:solidFill>
                      <a:schemeClr val="accent4"/>
                    </a:solidFill>
                  </a:tcPr>
                </a:tc>
                <a:tc>
                  <a:txBody>
                    <a:bodyPr/>
                    <a:lstStyle/>
                    <a:p>
                      <a:pPr marL="0" marR="0">
                        <a:lnSpc>
                          <a:spcPct val="115000"/>
                        </a:lnSpc>
                        <a:spcBef>
                          <a:spcPts val="0"/>
                        </a:spcBef>
                        <a:spcAft>
                          <a:spcPts val="0"/>
                        </a:spcAft>
                      </a:pPr>
                      <a:r>
                        <a:rPr lang="en-US" sz="1400" dirty="0" smtClean="0">
                          <a:effectLst/>
                          <a:latin typeface="+mn-lt"/>
                        </a:rPr>
                        <a:t>For cross-institutional </a:t>
                      </a:r>
                      <a:r>
                        <a:rPr lang="en-US" sz="1400" dirty="0">
                          <a:effectLst/>
                          <a:latin typeface="+mn-lt"/>
                        </a:rPr>
                        <a:t>teams </a:t>
                      </a:r>
                      <a:r>
                        <a:rPr lang="en-US" sz="1400" dirty="0" smtClean="0">
                          <a:effectLst/>
                          <a:latin typeface="+mn-lt"/>
                        </a:rPr>
                        <a:t>visiting </a:t>
                      </a:r>
                      <a:r>
                        <a:rPr lang="en-US" sz="1400" dirty="0">
                          <a:effectLst/>
                          <a:latin typeface="+mn-lt"/>
                        </a:rPr>
                        <a:t>participating schools with a summary of the collected gap analysis data and advocate for alignment through the implementation of the </a:t>
                      </a:r>
                      <a:r>
                        <a:rPr lang="en-US" sz="1400" dirty="0" smtClean="0">
                          <a:effectLst/>
                          <a:latin typeface="+mn-lt"/>
                        </a:rPr>
                        <a:t>CCSS:</a:t>
                      </a:r>
                      <a:r>
                        <a:rPr lang="en-US" sz="1400" baseline="0" dirty="0" smtClean="0">
                          <a:effectLst/>
                          <a:latin typeface="+mn-lt"/>
                        </a:rPr>
                        <a:t> </a:t>
                      </a:r>
                      <a:r>
                        <a:rPr lang="en-US" sz="1400" dirty="0" smtClean="0">
                          <a:effectLst/>
                          <a:latin typeface="+mn-lt"/>
                        </a:rPr>
                        <a:t>What </a:t>
                      </a:r>
                      <a:r>
                        <a:rPr lang="en-US" sz="1400" dirty="0">
                          <a:effectLst/>
                          <a:latin typeface="+mn-lt"/>
                        </a:rPr>
                        <a:t>will be the composition of the visiting teams? To what extent will the message be common to every school and how will it be unique? What is the appropriate balance of strong advocacy of alignment and respect for the processes and perspectives of the institutions visited? How can we make this effort an effective agent toward greater alignment?</a:t>
                      </a:r>
                      <a:endParaRPr lang="en-US" sz="1400" dirty="0">
                        <a:effectLst/>
                        <a:latin typeface="+mn-lt"/>
                        <a:ea typeface="Calibri"/>
                        <a:cs typeface="Times New Roman"/>
                      </a:endParaRPr>
                    </a:p>
                  </a:txBody>
                  <a:tcPr marL="47608" marR="47608" marT="0" marB="0"/>
                </a:tc>
              </a:tr>
              <a:tr h="1043692">
                <a:tc>
                  <a:txBody>
                    <a:bodyPr/>
                    <a:lstStyle/>
                    <a:p>
                      <a:pPr marL="0" marR="0">
                        <a:lnSpc>
                          <a:spcPct val="115000"/>
                        </a:lnSpc>
                        <a:spcBef>
                          <a:spcPts val="0"/>
                        </a:spcBef>
                        <a:spcAft>
                          <a:spcPts val="0"/>
                        </a:spcAft>
                      </a:pPr>
                      <a:r>
                        <a:rPr lang="en-US" sz="1400" dirty="0">
                          <a:effectLst/>
                          <a:latin typeface="+mn-lt"/>
                        </a:rPr>
                        <a:t>Shoreline</a:t>
                      </a:r>
                      <a:endParaRPr lang="en-US" sz="1400" dirty="0">
                        <a:effectLst/>
                        <a:latin typeface="+mn-lt"/>
                        <a:ea typeface="Calibri"/>
                        <a:cs typeface="Times New Roman"/>
                      </a:endParaRPr>
                    </a:p>
                  </a:txBody>
                  <a:tcPr marL="47608" marR="47608" marT="0" marB="0">
                    <a:solidFill>
                      <a:schemeClr val="accent2"/>
                    </a:solidFill>
                  </a:tcPr>
                </a:tc>
                <a:tc>
                  <a:txBody>
                    <a:bodyPr/>
                    <a:lstStyle/>
                    <a:p>
                      <a:pPr marL="0" marR="0">
                        <a:lnSpc>
                          <a:spcPct val="115000"/>
                        </a:lnSpc>
                        <a:spcBef>
                          <a:spcPts val="0"/>
                        </a:spcBef>
                        <a:spcAft>
                          <a:spcPts val="0"/>
                        </a:spcAft>
                      </a:pPr>
                      <a:r>
                        <a:rPr lang="en-US" sz="1400" dirty="0" smtClean="0">
                          <a:effectLst/>
                          <a:latin typeface="+mn-lt"/>
                        </a:rPr>
                        <a:t>Transcript </a:t>
                      </a:r>
                      <a:r>
                        <a:rPr lang="en-US" sz="1400" dirty="0">
                          <a:effectLst/>
                          <a:latin typeface="+mn-lt"/>
                        </a:rPr>
                        <a:t>based placement, joint norming of student work, implementation of the Smarter Balanced Assessments, </a:t>
                      </a:r>
                      <a:r>
                        <a:rPr lang="en-US" sz="1400" dirty="0" smtClean="0">
                          <a:effectLst/>
                          <a:latin typeface="+mn-lt"/>
                        </a:rPr>
                        <a:t>etc.;</a:t>
                      </a:r>
                      <a:r>
                        <a:rPr lang="en-US" sz="1400" baseline="0" dirty="0" smtClean="0">
                          <a:effectLst/>
                          <a:latin typeface="+mn-lt"/>
                        </a:rPr>
                        <a:t> </a:t>
                      </a:r>
                      <a:r>
                        <a:rPr lang="en-US" sz="1400" dirty="0" smtClean="0">
                          <a:effectLst/>
                          <a:latin typeface="+mn-lt"/>
                        </a:rPr>
                        <a:t>concerns </a:t>
                      </a:r>
                      <a:r>
                        <a:rPr lang="en-US" sz="1400" dirty="0">
                          <a:effectLst/>
                          <a:latin typeface="+mn-lt"/>
                        </a:rPr>
                        <a:t>raised that the Common Core State Standards create new and additional challenges for high school teachers that may detract from their ability to achieve their goals with their students.</a:t>
                      </a:r>
                      <a:endParaRPr lang="en-US" sz="1400" dirty="0">
                        <a:effectLst/>
                        <a:latin typeface="+mn-lt"/>
                        <a:ea typeface="Calibri"/>
                        <a:cs typeface="Times New Roman"/>
                      </a:endParaRPr>
                    </a:p>
                  </a:txBody>
                  <a:tcPr marL="47608" marR="47608" marT="0" marB="0"/>
                </a:tc>
              </a:tr>
              <a:tr h="758266">
                <a:tc>
                  <a:txBody>
                    <a:bodyPr/>
                    <a:lstStyle/>
                    <a:p>
                      <a:pPr marL="0" marR="0">
                        <a:lnSpc>
                          <a:spcPct val="115000"/>
                        </a:lnSpc>
                        <a:spcBef>
                          <a:spcPts val="0"/>
                        </a:spcBef>
                        <a:spcAft>
                          <a:spcPts val="0"/>
                        </a:spcAft>
                      </a:pPr>
                      <a:r>
                        <a:rPr lang="en-US" sz="1400" dirty="0">
                          <a:effectLst/>
                          <a:latin typeface="+mn-lt"/>
                        </a:rPr>
                        <a:t>Wenatchee Valley</a:t>
                      </a:r>
                      <a:endParaRPr lang="en-US" sz="1400" dirty="0">
                        <a:effectLst/>
                        <a:latin typeface="+mn-lt"/>
                        <a:ea typeface="Calibri"/>
                        <a:cs typeface="Times New Roman"/>
                      </a:endParaRPr>
                    </a:p>
                  </a:txBody>
                  <a:tcPr marL="47608" marR="47608" marT="0" marB="0">
                    <a:solidFill>
                      <a:schemeClr val="accent4"/>
                    </a:solidFill>
                  </a:tcPr>
                </a:tc>
                <a:tc>
                  <a:txBody>
                    <a:bodyPr/>
                    <a:lstStyle/>
                    <a:p>
                      <a:pPr marL="0" marR="0">
                        <a:lnSpc>
                          <a:spcPct val="115000"/>
                        </a:lnSpc>
                        <a:spcBef>
                          <a:spcPts val="0"/>
                        </a:spcBef>
                        <a:spcAft>
                          <a:spcPts val="0"/>
                        </a:spcAft>
                      </a:pPr>
                      <a:r>
                        <a:rPr lang="en-US" sz="1400" dirty="0" smtClean="0">
                          <a:effectLst/>
                          <a:latin typeface="+mn-lt"/>
                        </a:rPr>
                        <a:t>Ensuring that </a:t>
                      </a:r>
                      <a:r>
                        <a:rPr lang="en-US" sz="1400" dirty="0">
                          <a:effectLst/>
                          <a:latin typeface="+mn-lt"/>
                        </a:rPr>
                        <a:t>there is a common </a:t>
                      </a:r>
                      <a:r>
                        <a:rPr lang="en-US" sz="1400" dirty="0" smtClean="0">
                          <a:effectLst/>
                          <a:latin typeface="+mn-lt"/>
                        </a:rPr>
                        <a:t>HS/college understanding </a:t>
                      </a:r>
                      <a:r>
                        <a:rPr lang="en-US" sz="1400" dirty="0">
                          <a:effectLst/>
                          <a:latin typeface="+mn-lt"/>
                        </a:rPr>
                        <a:t>of the level of rigor expected for students earning an “A” or a “B” in a particular course.  </a:t>
                      </a:r>
                      <a:endParaRPr lang="en-US" sz="1400" dirty="0">
                        <a:effectLst/>
                        <a:latin typeface="+mn-lt"/>
                        <a:ea typeface="Calibri"/>
                        <a:cs typeface="Times New Roman"/>
                      </a:endParaRPr>
                    </a:p>
                  </a:txBody>
                  <a:tcPr marL="47608" marR="47608" marT="0" marB="0"/>
                </a:tc>
              </a:tr>
              <a:tr h="430305">
                <a:tc>
                  <a:txBody>
                    <a:bodyPr/>
                    <a:lstStyle/>
                    <a:p>
                      <a:pPr marL="0" marR="0">
                        <a:lnSpc>
                          <a:spcPct val="115000"/>
                        </a:lnSpc>
                        <a:spcBef>
                          <a:spcPts val="0"/>
                        </a:spcBef>
                        <a:spcAft>
                          <a:spcPts val="0"/>
                        </a:spcAft>
                      </a:pPr>
                      <a:r>
                        <a:rPr lang="en-US" sz="1400" dirty="0" smtClean="0">
                          <a:effectLst/>
                          <a:latin typeface="+mn-lt"/>
                          <a:ea typeface="Calibri"/>
                          <a:cs typeface="Times New Roman"/>
                        </a:rPr>
                        <a:t>Olympic</a:t>
                      </a:r>
                      <a:endParaRPr lang="en-US" sz="1400" dirty="0">
                        <a:effectLst/>
                        <a:latin typeface="+mn-lt"/>
                        <a:ea typeface="Calibri"/>
                        <a:cs typeface="Times New Roman"/>
                      </a:endParaRPr>
                    </a:p>
                  </a:txBody>
                  <a:tcPr marL="47608" marR="47608" marT="0" marB="0"/>
                </a:tc>
                <a:tc>
                  <a:txBody>
                    <a:bodyPr/>
                    <a:lstStyle/>
                    <a:p>
                      <a:pPr marL="0" marR="0">
                        <a:lnSpc>
                          <a:spcPct val="115000"/>
                        </a:lnSpc>
                        <a:spcBef>
                          <a:spcPts val="0"/>
                        </a:spcBef>
                        <a:spcAft>
                          <a:spcPts val="0"/>
                        </a:spcAft>
                      </a:pPr>
                      <a:r>
                        <a:rPr lang="en-US" sz="1400" dirty="0" smtClean="0">
                          <a:effectLst/>
                          <a:latin typeface="+mn-lt"/>
                          <a:ea typeface="Calibri"/>
                          <a:cs typeface="Times New Roman"/>
                        </a:rPr>
                        <a:t>None cited</a:t>
                      </a:r>
                      <a:endParaRPr lang="en-US" sz="1400" dirty="0">
                        <a:effectLst/>
                        <a:latin typeface="+mn-lt"/>
                        <a:ea typeface="Calibri"/>
                        <a:cs typeface="Times New Roman"/>
                      </a:endParaRPr>
                    </a:p>
                  </a:txBody>
                  <a:tcPr marL="47608" marR="47608" marT="0" marB="0"/>
                </a:tc>
              </a:tr>
            </a:tbl>
          </a:graphicData>
        </a:graphic>
      </p:graphicFrame>
    </p:spTree>
    <p:extLst>
      <p:ext uri="{BB962C8B-B14F-4D97-AF65-F5344CB8AC3E}">
        <p14:creationId xmlns:p14="http://schemas.microsoft.com/office/powerpoint/2010/main" val="26128429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59" y="163126"/>
            <a:ext cx="8898673" cy="1143000"/>
          </a:xfrm>
        </p:spPr>
        <p:txBody>
          <a:bodyPr>
            <a:noAutofit/>
          </a:bodyPr>
          <a:lstStyle/>
          <a:p>
            <a:r>
              <a:rPr lang="en-US" sz="3200" b="1" dirty="0" smtClean="0">
                <a:solidFill>
                  <a:srgbClr val="6D25C9"/>
                </a:solidFill>
              </a:rPr>
              <a:t>Addressing Thorny Issues of Practice (TIPs) through the ‘Step-Back’ Consulting Process</a:t>
            </a:r>
            <a:endParaRPr lang="en-US" sz="3200" b="1" dirty="0">
              <a:solidFill>
                <a:srgbClr val="6D25C9"/>
              </a:solidFill>
            </a:endParaRPr>
          </a:p>
        </p:txBody>
      </p:sp>
      <p:sp>
        <p:nvSpPr>
          <p:cNvPr id="6" name="Content Placeholder 5"/>
          <p:cNvSpPr>
            <a:spLocks noGrp="1"/>
          </p:cNvSpPr>
          <p:nvPr>
            <p:ph idx="1"/>
          </p:nvPr>
        </p:nvSpPr>
        <p:spPr/>
        <p:txBody>
          <a:bodyPr>
            <a:normAutofit/>
          </a:bodyPr>
          <a:lstStyle/>
          <a:p>
            <a:pPr marL="514350" indent="-514350">
              <a:buFont typeface="+mj-lt"/>
              <a:buAutoNum type="arabicPeriod"/>
            </a:pPr>
            <a:r>
              <a:rPr lang="en-US" dirty="0" smtClean="0"/>
              <a:t>Presenting the problem (up to 5 minutes)</a:t>
            </a:r>
            <a:endParaRPr lang="en-US" dirty="0"/>
          </a:p>
          <a:p>
            <a:pPr marL="514350" indent="-514350">
              <a:buFont typeface="+mj-lt"/>
              <a:buAutoNum type="arabicPeriod"/>
            </a:pPr>
            <a:r>
              <a:rPr lang="en-US" dirty="0" smtClean="0"/>
              <a:t>Clarifying the problem (up to 5 minutes) </a:t>
            </a:r>
          </a:p>
          <a:p>
            <a:pPr marL="514350" indent="-514350">
              <a:buFont typeface="+mj-lt"/>
              <a:buAutoNum type="arabicPeriod"/>
            </a:pPr>
            <a:r>
              <a:rPr lang="en-US" dirty="0" smtClean="0"/>
              <a:t>Stepping back (20 minutes)</a:t>
            </a:r>
          </a:p>
          <a:p>
            <a:pPr marL="914400" lvl="1" indent="-514350"/>
            <a:r>
              <a:rPr lang="en-US" dirty="0" err="1" smtClean="0"/>
              <a:t>Consultee</a:t>
            </a:r>
            <a:r>
              <a:rPr lang="en-US" dirty="0" smtClean="0"/>
              <a:t> becomes a silent but active observer</a:t>
            </a:r>
          </a:p>
          <a:p>
            <a:pPr marL="914400" lvl="1" indent="-514350"/>
            <a:r>
              <a:rPr lang="en-US" dirty="0" smtClean="0"/>
              <a:t>“Consultants” take on the problem as if it were theirs</a:t>
            </a:r>
            <a:endParaRPr lang="en-US" dirty="0"/>
          </a:p>
          <a:p>
            <a:pPr marL="514350" indent="-514350">
              <a:buFont typeface="+mj-lt"/>
              <a:buAutoNum type="arabicPeriod"/>
            </a:pPr>
            <a:r>
              <a:rPr lang="en-US" dirty="0" smtClean="0"/>
              <a:t>Responding to the discussion (up to 10 minutes)</a:t>
            </a:r>
            <a:endParaRPr lang="en-US" dirty="0"/>
          </a:p>
        </p:txBody>
      </p:sp>
    </p:spTree>
    <p:extLst>
      <p:ext uri="{BB962C8B-B14F-4D97-AF65-F5344CB8AC3E}">
        <p14:creationId xmlns:p14="http://schemas.microsoft.com/office/powerpoint/2010/main" val="14933275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5632"/>
            <a:ext cx="8229600" cy="731838"/>
          </a:xfrm>
        </p:spPr>
        <p:txBody>
          <a:bodyPr>
            <a:normAutofit/>
          </a:bodyPr>
          <a:lstStyle/>
          <a:p>
            <a:r>
              <a:rPr lang="en-US" sz="4000" b="1" dirty="0" smtClean="0">
                <a:solidFill>
                  <a:srgbClr val="7030A0"/>
                </a:solidFill>
              </a:rPr>
              <a:t>Professional Learning Resources</a:t>
            </a:r>
            <a:endParaRPr lang="en-US" sz="4000" b="1" dirty="0">
              <a:solidFill>
                <a:srgbClr val="7030A0"/>
              </a:solidFill>
            </a:endParaRPr>
          </a:p>
        </p:txBody>
      </p:sp>
      <p:sp>
        <p:nvSpPr>
          <p:cNvPr id="3" name="Content Placeholder 2"/>
          <p:cNvSpPr>
            <a:spLocks noGrp="1"/>
          </p:cNvSpPr>
          <p:nvPr>
            <p:ph sz="half" idx="1"/>
          </p:nvPr>
        </p:nvSpPr>
        <p:spPr>
          <a:xfrm>
            <a:off x="322729" y="1386258"/>
            <a:ext cx="4038600" cy="5471741"/>
          </a:xfrm>
        </p:spPr>
        <p:txBody>
          <a:bodyPr>
            <a:normAutofit fontScale="70000" lnSpcReduction="20000"/>
          </a:bodyPr>
          <a:lstStyle/>
          <a:p>
            <a:pPr lvl="0">
              <a:buFont typeface="Wingdings" pitchFamily="2" charset="2"/>
              <a:buChar char="Ø"/>
            </a:pPr>
            <a:r>
              <a:rPr lang="en-US" dirty="0" smtClean="0"/>
              <a:t>PARCC </a:t>
            </a:r>
            <a:r>
              <a:rPr lang="en-US" dirty="0"/>
              <a:t>Model Content Frameworks:</a:t>
            </a:r>
          </a:p>
          <a:p>
            <a:pPr lvl="1">
              <a:buFont typeface="Wingdings" pitchFamily="2" charset="2"/>
              <a:buChar char="Ø"/>
            </a:pPr>
            <a:r>
              <a:rPr lang="en-US" dirty="0" smtClean="0">
                <a:hlinkClick r:id="rId2"/>
              </a:rPr>
              <a:t>ELA </a:t>
            </a:r>
            <a:endParaRPr lang="en-US" dirty="0"/>
          </a:p>
          <a:p>
            <a:pPr lvl="1">
              <a:buFont typeface="Wingdings" pitchFamily="2" charset="2"/>
              <a:buChar char="Ø"/>
            </a:pPr>
            <a:r>
              <a:rPr lang="en-US" dirty="0" smtClean="0">
                <a:hlinkClick r:id="rId3"/>
              </a:rPr>
              <a:t>Math</a:t>
            </a:r>
            <a:endParaRPr lang="en-US" dirty="0" smtClean="0"/>
          </a:p>
          <a:p>
            <a:pPr>
              <a:buFont typeface="Wingdings" pitchFamily="2" charset="2"/>
              <a:buChar char="Ø"/>
            </a:pPr>
            <a:endParaRPr lang="en-US" dirty="0" smtClean="0"/>
          </a:p>
          <a:p>
            <a:pPr>
              <a:buFont typeface="Wingdings" pitchFamily="2" charset="2"/>
              <a:buChar char="Ø"/>
            </a:pPr>
            <a:r>
              <a:rPr lang="en-US" dirty="0" smtClean="0"/>
              <a:t>PARCC high school progression documents:</a:t>
            </a:r>
          </a:p>
          <a:p>
            <a:pPr lvl="1">
              <a:buFont typeface="Wingdings" pitchFamily="2" charset="2"/>
              <a:buChar char="Ø"/>
            </a:pPr>
            <a:r>
              <a:rPr lang="en-US" dirty="0" smtClean="0">
                <a:hlinkClick r:id="rId4"/>
              </a:rPr>
              <a:t>Writing</a:t>
            </a:r>
            <a:endParaRPr lang="en-US" dirty="0" smtClean="0"/>
          </a:p>
          <a:p>
            <a:pPr lvl="1">
              <a:buFont typeface="Wingdings" pitchFamily="2" charset="2"/>
              <a:buChar char="Ø"/>
            </a:pPr>
            <a:r>
              <a:rPr lang="en-US" dirty="0" smtClean="0">
                <a:hlinkClick r:id="rId5"/>
              </a:rPr>
              <a:t>Speaking and listening</a:t>
            </a:r>
            <a:endParaRPr lang="en-US" dirty="0" smtClean="0"/>
          </a:p>
          <a:p>
            <a:pPr lvl="1">
              <a:buFont typeface="Wingdings" pitchFamily="2" charset="2"/>
              <a:buChar char="Ø"/>
            </a:pPr>
            <a:endParaRPr lang="en-US" dirty="0" smtClean="0"/>
          </a:p>
          <a:p>
            <a:pPr lvl="0">
              <a:buFont typeface="Wingdings" pitchFamily="2" charset="2"/>
              <a:buChar char="Ø"/>
            </a:pPr>
            <a:r>
              <a:rPr lang="en-US" dirty="0">
                <a:hlinkClick r:id="rId6"/>
              </a:rPr>
              <a:t>Achieve the </a:t>
            </a:r>
            <a:r>
              <a:rPr lang="en-US" dirty="0" smtClean="0">
                <a:hlinkClick r:id="rId6"/>
              </a:rPr>
              <a:t>Core</a:t>
            </a:r>
            <a:endParaRPr lang="en-US" dirty="0" smtClean="0"/>
          </a:p>
          <a:p>
            <a:pPr lvl="0">
              <a:buFont typeface="Wingdings" pitchFamily="2" charset="2"/>
              <a:buChar char="Ø"/>
            </a:pPr>
            <a:endParaRPr lang="en-US" dirty="0"/>
          </a:p>
          <a:p>
            <a:pPr lvl="0">
              <a:buFont typeface="Wingdings" pitchFamily="2" charset="2"/>
              <a:buChar char="Ø"/>
            </a:pPr>
            <a:r>
              <a:rPr lang="en-US" dirty="0" smtClean="0">
                <a:hlinkClick r:id="rId7"/>
              </a:rPr>
              <a:t>School Librarians &amp; CCSS Resources</a:t>
            </a:r>
            <a:endParaRPr lang="en-US" dirty="0"/>
          </a:p>
          <a:p>
            <a:pPr lvl="0">
              <a:buFont typeface="Wingdings" pitchFamily="2" charset="2"/>
              <a:buChar char="Ø"/>
            </a:pPr>
            <a:endParaRPr lang="en-US" dirty="0" smtClean="0"/>
          </a:p>
          <a:p>
            <a:pPr lvl="0">
              <a:buFont typeface="Wingdings" pitchFamily="2" charset="2"/>
              <a:buChar char="Ø"/>
            </a:pPr>
            <a:r>
              <a:rPr lang="en-US" dirty="0" smtClean="0">
                <a:hlinkClick r:id="rId8"/>
              </a:rPr>
              <a:t>Noyce Foundation math resources</a:t>
            </a:r>
            <a:endParaRPr lang="en-US" dirty="0" smtClean="0"/>
          </a:p>
          <a:p>
            <a:pPr lvl="0">
              <a:buFont typeface="Wingdings" pitchFamily="2" charset="2"/>
              <a:buChar char="Ø"/>
            </a:pPr>
            <a:endParaRPr lang="en-US" dirty="0"/>
          </a:p>
          <a:p>
            <a:pPr marL="0" indent="0">
              <a:buNone/>
            </a:pPr>
            <a:endParaRPr lang="en-US" dirty="0" smtClean="0"/>
          </a:p>
          <a:p>
            <a:pPr marL="0" lvl="0" indent="0">
              <a:buNone/>
            </a:pPr>
            <a:endParaRPr lang="en-US" dirty="0"/>
          </a:p>
        </p:txBody>
      </p:sp>
      <p:sp>
        <p:nvSpPr>
          <p:cNvPr id="4" name="Content Placeholder 3"/>
          <p:cNvSpPr>
            <a:spLocks noGrp="1"/>
          </p:cNvSpPr>
          <p:nvPr>
            <p:ph sz="half" idx="2"/>
          </p:nvPr>
        </p:nvSpPr>
        <p:spPr>
          <a:xfrm>
            <a:off x="4648200" y="1144213"/>
            <a:ext cx="4191000" cy="5713786"/>
          </a:xfrm>
        </p:spPr>
        <p:txBody>
          <a:bodyPr>
            <a:normAutofit fontScale="70000" lnSpcReduction="20000"/>
          </a:bodyPr>
          <a:lstStyle/>
          <a:p>
            <a:pPr lvl="0">
              <a:buFont typeface="Wingdings" pitchFamily="2" charset="2"/>
              <a:buChar char="Ø"/>
            </a:pPr>
            <a:endParaRPr lang="en-US" dirty="0"/>
          </a:p>
          <a:p>
            <a:pPr>
              <a:buFont typeface="Wingdings" pitchFamily="2" charset="2"/>
              <a:buChar char="Ø"/>
            </a:pPr>
            <a:r>
              <a:rPr lang="en-US" dirty="0">
                <a:hlinkClick r:id="rId9"/>
              </a:rPr>
              <a:t>Equip rubrics</a:t>
            </a:r>
            <a:r>
              <a:rPr lang="en-US" dirty="0"/>
              <a:t> (for lessons and units</a:t>
            </a:r>
            <a:r>
              <a:rPr lang="en-US" dirty="0" smtClean="0"/>
              <a:t>)</a:t>
            </a:r>
          </a:p>
          <a:p>
            <a:pPr>
              <a:buFont typeface="Wingdings" pitchFamily="2" charset="2"/>
              <a:buChar char="Ø"/>
            </a:pPr>
            <a:endParaRPr lang="en-US" dirty="0"/>
          </a:p>
          <a:p>
            <a:pPr lvl="0">
              <a:buFont typeface="Wingdings" pitchFamily="2" charset="2"/>
              <a:buChar char="Ø"/>
            </a:pPr>
            <a:r>
              <a:rPr lang="en-US" dirty="0" smtClean="0">
                <a:hlinkClick r:id="rId10"/>
              </a:rPr>
              <a:t>Engage NY</a:t>
            </a:r>
            <a:endParaRPr lang="en-US" dirty="0" smtClean="0"/>
          </a:p>
          <a:p>
            <a:pPr marL="0" lvl="0" indent="0">
              <a:buNone/>
            </a:pPr>
            <a:endParaRPr lang="en-US" dirty="0"/>
          </a:p>
          <a:p>
            <a:pPr lvl="0">
              <a:buFont typeface="Wingdings" pitchFamily="2" charset="2"/>
              <a:buChar char="Ø"/>
            </a:pPr>
            <a:r>
              <a:rPr lang="en-US" dirty="0">
                <a:hlinkClick r:id="rId11"/>
              </a:rPr>
              <a:t>Math Progression documents </a:t>
            </a:r>
            <a:endParaRPr lang="en-US" dirty="0" smtClean="0"/>
          </a:p>
          <a:p>
            <a:pPr lvl="0">
              <a:buFont typeface="Wingdings" pitchFamily="2" charset="2"/>
              <a:buChar char="Ø"/>
            </a:pPr>
            <a:endParaRPr lang="en-US" dirty="0" smtClean="0"/>
          </a:p>
          <a:p>
            <a:pPr>
              <a:buFont typeface="Wingdings" pitchFamily="2" charset="2"/>
              <a:buChar char="Ø"/>
            </a:pPr>
            <a:r>
              <a:rPr lang="en-US" dirty="0">
                <a:hlinkClick r:id="rId12"/>
              </a:rPr>
              <a:t>Math Publishers’ </a:t>
            </a:r>
            <a:r>
              <a:rPr lang="en-US" dirty="0" smtClean="0">
                <a:hlinkClick r:id="rId12"/>
              </a:rPr>
              <a:t>criteria</a:t>
            </a:r>
            <a:endParaRPr lang="en-US" dirty="0" smtClean="0"/>
          </a:p>
          <a:p>
            <a:pPr>
              <a:buFont typeface="Wingdings" pitchFamily="2" charset="2"/>
              <a:buChar char="Ø"/>
            </a:pPr>
            <a:endParaRPr lang="en-US" dirty="0"/>
          </a:p>
          <a:p>
            <a:pPr lvl="0">
              <a:buFont typeface="Wingdings" pitchFamily="2" charset="2"/>
              <a:buChar char="Ø"/>
            </a:pPr>
            <a:r>
              <a:rPr lang="en-US" dirty="0">
                <a:hlinkClick r:id="rId13"/>
              </a:rPr>
              <a:t>Mathematics Common Core </a:t>
            </a:r>
            <a:r>
              <a:rPr lang="en-US" dirty="0" smtClean="0">
                <a:hlinkClick r:id="rId13"/>
              </a:rPr>
              <a:t>Toolbox</a:t>
            </a:r>
            <a:endParaRPr lang="en-US" dirty="0" smtClean="0"/>
          </a:p>
          <a:p>
            <a:pPr lvl="0">
              <a:buFont typeface="Wingdings" pitchFamily="2" charset="2"/>
              <a:buChar char="Ø"/>
            </a:pPr>
            <a:endParaRPr lang="en-US" dirty="0" smtClean="0"/>
          </a:p>
          <a:p>
            <a:pPr lvl="0">
              <a:buFont typeface="Wingdings" pitchFamily="2" charset="2"/>
              <a:buChar char="Ø"/>
            </a:pPr>
            <a:r>
              <a:rPr lang="en-US" dirty="0" smtClean="0">
                <a:hlinkClick r:id="rId14"/>
              </a:rPr>
              <a:t>Illustrative Mathematics</a:t>
            </a:r>
            <a:endParaRPr lang="en-US" dirty="0" smtClean="0"/>
          </a:p>
          <a:p>
            <a:pPr lvl="0">
              <a:buFont typeface="Wingdings" pitchFamily="2" charset="2"/>
              <a:buChar char="Ø"/>
            </a:pPr>
            <a:endParaRPr lang="en-US" dirty="0" smtClean="0"/>
          </a:p>
          <a:p>
            <a:pPr lvl="0">
              <a:buFont typeface="Wingdings" pitchFamily="2" charset="2"/>
              <a:buChar char="Ø"/>
            </a:pPr>
            <a:r>
              <a:rPr lang="en-US" dirty="0" smtClean="0">
                <a:hlinkClick r:id="rId15"/>
              </a:rPr>
              <a:t>OSPI Common Core</a:t>
            </a:r>
            <a:endParaRPr lang="en-US" dirty="0" smtClean="0"/>
          </a:p>
          <a:p>
            <a:pPr lvl="0">
              <a:buFont typeface="Wingdings" pitchFamily="2" charset="2"/>
              <a:buChar char="Ø"/>
            </a:pPr>
            <a:endParaRPr lang="en-US" dirty="0"/>
          </a:p>
          <a:p>
            <a:pPr lvl="0">
              <a:buFont typeface="Wingdings" pitchFamily="2" charset="2"/>
              <a:buChar char="Ø"/>
            </a:pPr>
            <a:r>
              <a:rPr lang="en-US" dirty="0" smtClean="0">
                <a:hlinkClick r:id="rId16"/>
              </a:rPr>
              <a:t>Smarter Balanced</a:t>
            </a:r>
            <a:endParaRPr lang="en-US" dirty="0"/>
          </a:p>
        </p:txBody>
      </p:sp>
      <p:sp>
        <p:nvSpPr>
          <p:cNvPr id="5" name="TextBox 4"/>
          <p:cNvSpPr txBox="1"/>
          <p:nvPr/>
        </p:nvSpPr>
        <p:spPr>
          <a:xfrm>
            <a:off x="2990982" y="73967"/>
            <a:ext cx="2740694" cy="461665"/>
          </a:xfrm>
          <a:prstGeom prst="rect">
            <a:avLst/>
          </a:prstGeom>
          <a:noFill/>
        </p:spPr>
        <p:txBody>
          <a:bodyPr wrap="square" rtlCol="0">
            <a:spAutoFit/>
          </a:bodyPr>
          <a:lstStyle/>
          <a:p>
            <a:r>
              <a:rPr lang="en-US" sz="2400" dirty="0" smtClean="0">
                <a:hlinkClick r:id="rId17"/>
              </a:rPr>
              <a:t>Core to College wiki</a:t>
            </a:r>
            <a:endParaRPr lang="en-US" sz="2400" dirty="0"/>
          </a:p>
        </p:txBody>
      </p:sp>
    </p:spTree>
    <p:extLst>
      <p:ext uri="{BB962C8B-B14F-4D97-AF65-F5344CB8AC3E}">
        <p14:creationId xmlns:p14="http://schemas.microsoft.com/office/powerpoint/2010/main" val="278154291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884238"/>
          </a:xfrm>
        </p:spPr>
        <p:txBody>
          <a:bodyPr>
            <a:normAutofit/>
          </a:bodyPr>
          <a:lstStyle/>
          <a:p>
            <a:pPr fontAlgn="auto">
              <a:spcAft>
                <a:spcPts val="0"/>
              </a:spcAft>
              <a:defRPr/>
            </a:pPr>
            <a:r>
              <a:rPr lang="en-US" sz="3600" b="1" dirty="0">
                <a:solidFill>
                  <a:srgbClr val="7030A0"/>
                </a:solidFill>
                <a:ea typeface="+mj-ea"/>
                <a:cs typeface="Helvetica" pitchFamily="34" charset="0"/>
              </a:rPr>
              <a:t>Three </a:t>
            </a:r>
            <a:r>
              <a:rPr lang="en-US" sz="3600" b="1" dirty="0" smtClean="0">
                <a:solidFill>
                  <a:srgbClr val="7030A0"/>
                </a:solidFill>
                <a:ea typeface="+mj-ea"/>
                <a:cs typeface="Helvetica" pitchFamily="34" charset="0"/>
              </a:rPr>
              <a:t>Critical CCSS Appendices for ELA</a:t>
            </a:r>
            <a:endParaRPr lang="en-US" sz="3600" b="1" dirty="0">
              <a:solidFill>
                <a:srgbClr val="7030A0"/>
              </a:solidFill>
              <a:ea typeface="+mj-ea"/>
              <a:cs typeface="Helvetica" pitchFamily="34" charset="0"/>
            </a:endParaRPr>
          </a:p>
        </p:txBody>
      </p:sp>
      <p:sp>
        <p:nvSpPr>
          <p:cNvPr id="32771" name="Rectangle 3"/>
          <p:cNvSpPr>
            <a:spLocks noGrp="1" noChangeArrowheads="1"/>
          </p:cNvSpPr>
          <p:nvPr>
            <p:ph type="body" idx="1"/>
          </p:nvPr>
        </p:nvSpPr>
        <p:spPr>
          <a:xfrm>
            <a:off x="533400" y="1828800"/>
            <a:ext cx="8077200" cy="3962400"/>
          </a:xfrm>
        </p:spPr>
        <p:txBody>
          <a:bodyPr>
            <a:normAutofit lnSpcReduction="10000"/>
          </a:bodyPr>
          <a:lstStyle/>
          <a:p>
            <a:pPr lvl="1">
              <a:lnSpc>
                <a:spcPct val="90000"/>
              </a:lnSpc>
              <a:buFont typeface="Wingdings" charset="2"/>
              <a:buChar char="u"/>
            </a:pPr>
            <a:r>
              <a:rPr lang="en-US" sz="3200" dirty="0">
                <a:latin typeface="Gill Sans MT" charset="0"/>
                <a:cs typeface="ＭＳ Ｐゴシック" charset="0"/>
                <a:hlinkClick r:id="rId3"/>
              </a:rPr>
              <a:t>Appendix A</a:t>
            </a:r>
            <a:r>
              <a:rPr lang="en-US" sz="3200" dirty="0">
                <a:latin typeface="Gill Sans MT" charset="0"/>
                <a:cs typeface="ＭＳ Ｐゴシック" charset="0"/>
              </a:rPr>
              <a:t>: R</a:t>
            </a:r>
            <a:r>
              <a:rPr lang="en-US" sz="3200" dirty="0" smtClean="0">
                <a:latin typeface="Gill Sans MT" charset="0"/>
                <a:cs typeface="ＭＳ Ｐゴシック" charset="0"/>
              </a:rPr>
              <a:t>esearch support, glossary, text complexity</a:t>
            </a:r>
            <a:endParaRPr lang="en-US" sz="3200" dirty="0">
              <a:latin typeface="Gill Sans MT" charset="0"/>
              <a:cs typeface="ＭＳ Ｐゴシック" charset="0"/>
            </a:endParaRPr>
          </a:p>
          <a:p>
            <a:pPr marL="457200" lvl="1" indent="0">
              <a:lnSpc>
                <a:spcPct val="90000"/>
              </a:lnSpc>
              <a:buNone/>
            </a:pPr>
            <a:endParaRPr lang="en-US" sz="3200" dirty="0">
              <a:latin typeface="Gill Sans MT" charset="0"/>
              <a:cs typeface="ＭＳ Ｐゴシック" charset="0"/>
            </a:endParaRPr>
          </a:p>
          <a:p>
            <a:pPr lvl="1">
              <a:lnSpc>
                <a:spcPct val="90000"/>
              </a:lnSpc>
              <a:buFont typeface="Wingdings" charset="2"/>
              <a:buChar char="u"/>
            </a:pPr>
            <a:r>
              <a:rPr lang="en-US" sz="3200" dirty="0">
                <a:latin typeface="Gill Sans MT" charset="0"/>
                <a:cs typeface="ＭＳ Ｐゴシック" charset="0"/>
                <a:hlinkClick r:id="rId4"/>
              </a:rPr>
              <a:t>Appendix B</a:t>
            </a:r>
            <a:r>
              <a:rPr lang="en-US" sz="3200" dirty="0">
                <a:latin typeface="Gill Sans MT" charset="0"/>
                <a:cs typeface="ＭＳ Ｐゴシック" charset="0"/>
              </a:rPr>
              <a:t>: Reading text exemplars; sample performance tasks</a:t>
            </a:r>
          </a:p>
          <a:p>
            <a:pPr marL="457200" lvl="1" indent="0">
              <a:lnSpc>
                <a:spcPct val="90000"/>
              </a:lnSpc>
              <a:buNone/>
            </a:pPr>
            <a:endParaRPr lang="en-US" sz="3200" dirty="0">
              <a:latin typeface="Gill Sans MT" charset="0"/>
              <a:cs typeface="ＭＳ Ｐゴシック" charset="0"/>
            </a:endParaRPr>
          </a:p>
          <a:p>
            <a:pPr lvl="1">
              <a:lnSpc>
                <a:spcPct val="90000"/>
              </a:lnSpc>
              <a:buFont typeface="Wingdings" charset="2"/>
              <a:buChar char="u"/>
            </a:pPr>
            <a:r>
              <a:rPr lang="en-US" sz="3200" dirty="0">
                <a:latin typeface="Gill Sans MT" charset="0"/>
                <a:cs typeface="ＭＳ Ｐゴシック" charset="0"/>
                <a:hlinkClick r:id="rId5"/>
              </a:rPr>
              <a:t>Appendix C</a:t>
            </a:r>
            <a:r>
              <a:rPr lang="en-US" sz="3200" dirty="0">
                <a:latin typeface="Gill Sans MT" charset="0"/>
                <a:cs typeface="ＭＳ Ｐゴシック" charset="0"/>
              </a:rPr>
              <a:t>: Annotated student writing samples, K-12</a:t>
            </a:r>
          </a:p>
          <a:p>
            <a:endParaRPr lang="en-US" sz="2800" dirty="0">
              <a:latin typeface="Gill Sans MT" charset="0"/>
            </a:endParaRPr>
          </a:p>
        </p:txBody>
      </p:sp>
    </p:spTree>
    <p:extLst>
      <p:ext uri="{BB962C8B-B14F-4D97-AF65-F5344CB8AC3E}">
        <p14:creationId xmlns:p14="http://schemas.microsoft.com/office/powerpoint/2010/main" val="63317595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046"/>
            <a:ext cx="8229600" cy="1048872"/>
          </a:xfrm>
        </p:spPr>
        <p:txBody>
          <a:bodyPr>
            <a:normAutofit fontScale="90000"/>
          </a:bodyPr>
          <a:lstStyle/>
          <a:p>
            <a:r>
              <a:rPr lang="en-US" b="1" dirty="0" smtClean="0">
                <a:solidFill>
                  <a:srgbClr val="7030A0"/>
                </a:solidFill>
              </a:rPr>
              <a:t>Structured Discussion Process:</a:t>
            </a:r>
            <a:br>
              <a:rPr lang="en-US" b="1" dirty="0" smtClean="0">
                <a:solidFill>
                  <a:srgbClr val="7030A0"/>
                </a:solidFill>
              </a:rPr>
            </a:br>
            <a:r>
              <a:rPr lang="en-US" b="1" dirty="0" smtClean="0">
                <a:solidFill>
                  <a:srgbClr val="7030A0"/>
                </a:solidFill>
              </a:rPr>
              <a:t>Professional Learning</a:t>
            </a:r>
            <a:endParaRPr lang="en-US" b="1" dirty="0">
              <a:solidFill>
                <a:srgbClr val="7030A0"/>
              </a:solidFill>
            </a:endParaRPr>
          </a:p>
        </p:txBody>
      </p:sp>
      <p:sp>
        <p:nvSpPr>
          <p:cNvPr id="3" name="Content Placeholder 2"/>
          <p:cNvSpPr>
            <a:spLocks noGrp="1"/>
          </p:cNvSpPr>
          <p:nvPr>
            <p:ph idx="1"/>
          </p:nvPr>
        </p:nvSpPr>
        <p:spPr>
          <a:xfrm>
            <a:off x="457199" y="1600200"/>
            <a:ext cx="8323729" cy="5029200"/>
          </a:xfrm>
        </p:spPr>
        <p:txBody>
          <a:bodyPr>
            <a:normAutofit/>
          </a:bodyPr>
          <a:lstStyle/>
          <a:p>
            <a:pPr marL="514350" indent="-514350">
              <a:buFont typeface="+mj-lt"/>
              <a:buAutoNum type="arabicPeriod"/>
            </a:pPr>
            <a:r>
              <a:rPr lang="en-US" dirty="0" smtClean="0"/>
              <a:t>What common themes did you hear across the project activities?</a:t>
            </a:r>
            <a:endParaRPr lang="en-US" dirty="0"/>
          </a:p>
          <a:p>
            <a:pPr marL="914400" lvl="1" indent="-514350">
              <a:buFont typeface="+mj-lt"/>
              <a:buAutoNum type="alphaLcPeriod"/>
            </a:pPr>
            <a:r>
              <a:rPr lang="en-US" dirty="0" smtClean="0"/>
              <a:t>Successes</a:t>
            </a:r>
          </a:p>
          <a:p>
            <a:pPr marL="914400" lvl="1" indent="-514350">
              <a:buFont typeface="+mj-lt"/>
              <a:buAutoNum type="alphaLcPeriod"/>
            </a:pPr>
            <a:r>
              <a:rPr lang="en-US" dirty="0" smtClean="0"/>
              <a:t>Ongoing challenges/needs</a:t>
            </a:r>
          </a:p>
          <a:p>
            <a:pPr marL="0" indent="0">
              <a:buNone/>
            </a:pPr>
            <a:endParaRPr lang="en-US" dirty="0" smtClean="0"/>
          </a:p>
          <a:p>
            <a:pPr marL="514350" indent="-514350">
              <a:buFont typeface="+mj-lt"/>
              <a:buAutoNum type="arabicPeriod"/>
            </a:pPr>
            <a:r>
              <a:rPr lang="en-US" dirty="0" smtClean="0"/>
              <a:t>What are the </a:t>
            </a:r>
            <a:r>
              <a:rPr lang="en-US" dirty="0" smtClean="0"/>
              <a:t>connections of what you’ve heard </a:t>
            </a:r>
            <a:r>
              <a:rPr lang="en-US" dirty="0" smtClean="0"/>
              <a:t>for the ongoing work </a:t>
            </a:r>
            <a:r>
              <a:rPr lang="en-US" dirty="0" smtClean="0"/>
              <a:t>in your partnership</a:t>
            </a:r>
            <a:r>
              <a:rPr lang="en-US" dirty="0" smtClean="0"/>
              <a:t>?</a:t>
            </a:r>
            <a:endParaRPr lang="en-US" dirty="0" smtClean="0"/>
          </a:p>
        </p:txBody>
      </p:sp>
    </p:spTree>
    <p:extLst>
      <p:ext uri="{BB962C8B-B14F-4D97-AF65-F5344CB8AC3E}">
        <p14:creationId xmlns:p14="http://schemas.microsoft.com/office/powerpoint/2010/main" val="151715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40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04"/>
            <a:ext cx="8229600" cy="879756"/>
          </a:xfrm>
        </p:spPr>
        <p:txBody>
          <a:bodyPr>
            <a:normAutofit/>
          </a:bodyPr>
          <a:lstStyle/>
          <a:p>
            <a:r>
              <a:rPr lang="en-US" sz="4000" b="1" dirty="0" smtClean="0">
                <a:solidFill>
                  <a:srgbClr val="7030A0"/>
                </a:solidFill>
              </a:rPr>
              <a:t>Specific Transition Courses</a:t>
            </a:r>
            <a:endParaRPr lang="en-US" sz="4000" b="1" dirty="0">
              <a:solidFill>
                <a:srgbClr val="7030A0"/>
              </a:solidFill>
            </a:endParaRPr>
          </a:p>
        </p:txBody>
      </p:sp>
      <p:sp>
        <p:nvSpPr>
          <p:cNvPr id="4" name="Content Placeholder 3"/>
          <p:cNvSpPr>
            <a:spLocks noGrp="1"/>
          </p:cNvSpPr>
          <p:nvPr>
            <p:ph idx="1"/>
          </p:nvPr>
        </p:nvSpPr>
        <p:spPr>
          <a:xfrm>
            <a:off x="457200" y="1417638"/>
            <a:ext cx="8229600" cy="4915927"/>
          </a:xfrm>
        </p:spPr>
        <p:txBody>
          <a:bodyPr>
            <a:normAutofit lnSpcReduction="10000"/>
          </a:bodyPr>
          <a:lstStyle/>
          <a:p>
            <a:pPr>
              <a:buFont typeface="Wingdings" pitchFamily="2" charset="2"/>
              <a:buChar char="Ø"/>
            </a:pPr>
            <a:r>
              <a:rPr lang="en-US" dirty="0" smtClean="0">
                <a:hlinkClick r:id="rId2"/>
              </a:rPr>
              <a:t>SREB </a:t>
            </a:r>
            <a:r>
              <a:rPr lang="en-US" dirty="0">
                <a:hlinkClick r:id="rId2"/>
              </a:rPr>
              <a:t>transition courses </a:t>
            </a:r>
            <a:endParaRPr lang="en-US" dirty="0"/>
          </a:p>
          <a:p>
            <a:pPr>
              <a:buFont typeface="Wingdings" pitchFamily="2" charset="2"/>
              <a:buChar char="Ø"/>
            </a:pPr>
            <a:endParaRPr lang="en-US" dirty="0"/>
          </a:p>
          <a:p>
            <a:pPr lvl="0">
              <a:buFont typeface="Wingdings" pitchFamily="2" charset="2"/>
              <a:buChar char="Ø"/>
            </a:pPr>
            <a:r>
              <a:rPr lang="en-US" dirty="0">
                <a:hlinkClick r:id="rId3"/>
              </a:rPr>
              <a:t>Expository Reading &amp; Writing Course (CSU</a:t>
            </a:r>
            <a:r>
              <a:rPr lang="en-US" dirty="0" smtClean="0">
                <a:hlinkClick r:id="rId3"/>
              </a:rPr>
              <a:t>)</a:t>
            </a:r>
            <a:endParaRPr lang="en-US" dirty="0" smtClean="0"/>
          </a:p>
          <a:p>
            <a:pPr lvl="0">
              <a:buFont typeface="Wingdings" pitchFamily="2" charset="2"/>
              <a:buChar char="Ø"/>
            </a:pPr>
            <a:endParaRPr lang="en-US" dirty="0"/>
          </a:p>
          <a:p>
            <a:pPr lvl="0">
              <a:buFont typeface="Wingdings" pitchFamily="2" charset="2"/>
              <a:buChar char="Ø"/>
            </a:pPr>
            <a:r>
              <a:rPr lang="en-US" dirty="0" smtClean="0">
                <a:hlinkClick r:id="rId4"/>
              </a:rPr>
              <a:t>Dana Center Senior Year Capstone Course (AQR/AMDM)</a:t>
            </a:r>
            <a:endParaRPr lang="en-US" dirty="0" smtClean="0"/>
          </a:p>
          <a:p>
            <a:pPr lvl="0">
              <a:buFont typeface="Wingdings" pitchFamily="2" charset="2"/>
              <a:buChar char="Ø"/>
            </a:pPr>
            <a:endParaRPr lang="en-US" dirty="0"/>
          </a:p>
          <a:p>
            <a:pPr lvl="0">
              <a:buFont typeface="Wingdings" pitchFamily="2" charset="2"/>
              <a:buChar char="Ø"/>
            </a:pPr>
            <a:r>
              <a:rPr lang="en-US" dirty="0" smtClean="0">
                <a:hlinkClick r:id="rId5"/>
              </a:rPr>
              <a:t>Project TIME, Green River (TMP)</a:t>
            </a:r>
            <a:endParaRPr lang="en-US" dirty="0" smtClean="0"/>
          </a:p>
          <a:p>
            <a:pPr marL="800100" lvl="2" indent="0">
              <a:buNone/>
            </a:pPr>
            <a:r>
              <a:rPr lang="en-US" dirty="0" smtClean="0">
                <a:hlinkClick r:id="rId6"/>
              </a:rPr>
              <a:t>(Detailed resources available at TMP site)</a:t>
            </a:r>
            <a:endParaRPr lang="en-US" dirty="0"/>
          </a:p>
          <a:p>
            <a:pPr lvl="0">
              <a:buFont typeface="Wingdings" pitchFamily="2" charset="2"/>
              <a:buChar char="Ø"/>
            </a:pPr>
            <a:endParaRPr lang="en-US" dirty="0"/>
          </a:p>
        </p:txBody>
      </p:sp>
    </p:spTree>
    <p:extLst>
      <p:ext uri="{BB962C8B-B14F-4D97-AF65-F5344CB8AC3E}">
        <p14:creationId xmlns:p14="http://schemas.microsoft.com/office/powerpoint/2010/main" val="421634818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1365"/>
            <a:ext cx="8229600" cy="758732"/>
          </a:xfrm>
        </p:spPr>
        <p:txBody>
          <a:bodyPr>
            <a:normAutofit/>
          </a:bodyPr>
          <a:lstStyle/>
          <a:p>
            <a:r>
              <a:rPr lang="en-US" sz="3600" b="1" dirty="0" smtClean="0">
                <a:solidFill>
                  <a:srgbClr val="7030A0"/>
                </a:solidFill>
              </a:rPr>
              <a:t>ERWC Course (CSU) Module Examples</a:t>
            </a:r>
            <a:endParaRPr lang="en-US" sz="3600" b="1" dirty="0">
              <a:solidFill>
                <a:srgbClr val="7030A0"/>
              </a:solidFill>
            </a:endParaRPr>
          </a:p>
        </p:txBody>
      </p:sp>
      <p:sp>
        <p:nvSpPr>
          <p:cNvPr id="3" name="Content Placeholder 2"/>
          <p:cNvSpPr>
            <a:spLocks noGrp="1"/>
          </p:cNvSpPr>
          <p:nvPr>
            <p:ph sz="half" idx="1"/>
          </p:nvPr>
        </p:nvSpPr>
        <p:spPr>
          <a:xfrm>
            <a:off x="134471" y="995083"/>
            <a:ext cx="4639236" cy="5378824"/>
          </a:xfrm>
        </p:spPr>
        <p:txBody>
          <a:bodyPr>
            <a:noAutofit/>
          </a:bodyPr>
          <a:lstStyle/>
          <a:p>
            <a:pPr marL="0" indent="0">
              <a:buNone/>
            </a:pPr>
            <a:r>
              <a:rPr lang="en-US" sz="2000" b="1" dirty="0"/>
              <a:t>1st Semester</a:t>
            </a:r>
            <a:endParaRPr lang="en-US" sz="2000" dirty="0"/>
          </a:p>
          <a:p>
            <a:r>
              <a:rPr lang="en-US" sz="2000" b="1" dirty="0" smtClean="0"/>
              <a:t>Rhetoric </a:t>
            </a:r>
            <a:r>
              <a:rPr lang="en-US" sz="2000" b="1" dirty="0"/>
              <a:t>of the Op-Ed Page:</a:t>
            </a:r>
            <a:r>
              <a:rPr lang="en-US" sz="2000" dirty="0"/>
              <a:t> What are ethos, pathos, and logos, and how can we use these concepts to persuade others</a:t>
            </a:r>
            <a:r>
              <a:rPr lang="en-US" sz="2000" dirty="0" smtClean="0"/>
              <a:t>?</a:t>
            </a:r>
          </a:p>
          <a:p>
            <a:endParaRPr lang="en-US" sz="2000" dirty="0"/>
          </a:p>
          <a:p>
            <a:r>
              <a:rPr lang="en-US" sz="2000" b="1" dirty="0" smtClean="0"/>
              <a:t>Racial </a:t>
            </a:r>
            <a:r>
              <a:rPr lang="en-US" sz="2000" b="1" dirty="0"/>
              <a:t>Profiling:</a:t>
            </a:r>
            <a:r>
              <a:rPr lang="en-US" sz="2000" dirty="0"/>
              <a:t> Are racial and ethnic profiling real? What, if anything, do they accomplish? What should we do</a:t>
            </a:r>
            <a:r>
              <a:rPr lang="en-US" sz="2000" dirty="0" smtClean="0"/>
              <a:t>?</a:t>
            </a:r>
          </a:p>
          <a:p>
            <a:endParaRPr lang="en-US" sz="2000" dirty="0"/>
          </a:p>
          <a:p>
            <a:r>
              <a:rPr lang="en-US" sz="2000" b="1" dirty="0" smtClean="0"/>
              <a:t>Into </a:t>
            </a:r>
            <a:r>
              <a:rPr lang="en-US" sz="2000" b="1" dirty="0"/>
              <a:t>the Wild (Book module):</a:t>
            </a:r>
            <a:r>
              <a:rPr lang="en-US" sz="2000" dirty="0"/>
              <a:t> Why would a young man attempt a perilous, solo Alaskan adventure that leads to death? (Nonfiction)</a:t>
            </a:r>
          </a:p>
          <a:p>
            <a:pPr marL="0" indent="0">
              <a:buNone/>
            </a:pPr>
            <a:r>
              <a:rPr lang="en-US" sz="1600" dirty="0"/>
              <a:t/>
            </a:r>
            <a:br>
              <a:rPr lang="en-US" sz="1600" dirty="0"/>
            </a:br>
            <a:endParaRPr lang="en-US" sz="1600" dirty="0"/>
          </a:p>
        </p:txBody>
      </p:sp>
      <p:sp>
        <p:nvSpPr>
          <p:cNvPr id="4" name="Content Placeholder 3"/>
          <p:cNvSpPr>
            <a:spLocks noGrp="1"/>
          </p:cNvSpPr>
          <p:nvPr>
            <p:ph sz="half" idx="2"/>
          </p:nvPr>
        </p:nvSpPr>
        <p:spPr>
          <a:xfrm>
            <a:off x="4773707" y="954741"/>
            <a:ext cx="4222376" cy="5553635"/>
          </a:xfrm>
        </p:spPr>
        <p:txBody>
          <a:bodyPr>
            <a:noAutofit/>
          </a:bodyPr>
          <a:lstStyle/>
          <a:p>
            <a:pPr marL="0" indent="0">
              <a:buNone/>
            </a:pPr>
            <a:r>
              <a:rPr lang="en-US" sz="2000" b="1" dirty="0"/>
              <a:t>2nd Semester</a:t>
            </a:r>
            <a:endParaRPr lang="en-US" sz="2000" dirty="0"/>
          </a:p>
          <a:p>
            <a:r>
              <a:rPr lang="en-US" sz="2000" b="1" dirty="0" smtClean="0"/>
              <a:t>Language</a:t>
            </a:r>
            <a:r>
              <a:rPr lang="en-US" sz="2000" b="1" dirty="0"/>
              <a:t>, Gender, and Culture:</a:t>
            </a:r>
            <a:r>
              <a:rPr lang="en-US" sz="2000" dirty="0"/>
              <a:t> How do gender and culture affect what we say and how we say it</a:t>
            </a:r>
            <a:r>
              <a:rPr lang="en-US" sz="2000" dirty="0" smtClean="0"/>
              <a:t>?</a:t>
            </a:r>
          </a:p>
          <a:p>
            <a:endParaRPr lang="en-US" sz="2000" dirty="0"/>
          </a:p>
          <a:p>
            <a:r>
              <a:rPr lang="en-US" sz="2000" b="1" dirty="0"/>
              <a:t>Left Hand of Darkness (Book module):</a:t>
            </a:r>
            <a:r>
              <a:rPr lang="en-US" sz="2000" dirty="0"/>
              <a:t> What if different types of humans lived on different planets within one galaxy</a:t>
            </a:r>
            <a:r>
              <a:rPr lang="en-US" sz="2000" dirty="0" smtClean="0"/>
              <a:t>?</a:t>
            </a:r>
          </a:p>
          <a:p>
            <a:endParaRPr lang="en-US" sz="2000" dirty="0"/>
          </a:p>
          <a:p>
            <a:r>
              <a:rPr lang="en-US" sz="2000" b="1" dirty="0" smtClean="0"/>
              <a:t>Bullying </a:t>
            </a:r>
            <a:r>
              <a:rPr lang="en-US" sz="2000" b="1" dirty="0"/>
              <a:t>at School (Research project):</a:t>
            </a:r>
            <a:r>
              <a:rPr lang="en-US" sz="2000" dirty="0"/>
              <a:t> How can students create and present a school Code of Conduct that deals with bullying?</a:t>
            </a:r>
          </a:p>
        </p:txBody>
      </p:sp>
    </p:spTree>
    <p:extLst>
      <p:ext uri="{BB962C8B-B14F-4D97-AF65-F5344CB8AC3E}">
        <p14:creationId xmlns:p14="http://schemas.microsoft.com/office/powerpoint/2010/main" val="52413870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046"/>
            <a:ext cx="8229600" cy="1048872"/>
          </a:xfrm>
        </p:spPr>
        <p:txBody>
          <a:bodyPr>
            <a:normAutofit fontScale="90000"/>
          </a:bodyPr>
          <a:lstStyle/>
          <a:p>
            <a:r>
              <a:rPr lang="en-US" b="1" dirty="0" smtClean="0">
                <a:solidFill>
                  <a:srgbClr val="7030A0"/>
                </a:solidFill>
              </a:rPr>
              <a:t>Structured Discussion Process:</a:t>
            </a:r>
            <a:br>
              <a:rPr lang="en-US" b="1" dirty="0" smtClean="0">
                <a:solidFill>
                  <a:srgbClr val="7030A0"/>
                </a:solidFill>
              </a:rPr>
            </a:br>
            <a:r>
              <a:rPr lang="en-US" b="1" dirty="0" smtClean="0">
                <a:solidFill>
                  <a:srgbClr val="7030A0"/>
                </a:solidFill>
              </a:rPr>
              <a:t>Curricular Collaborations</a:t>
            </a:r>
            <a:endParaRPr lang="en-US" b="1" dirty="0">
              <a:solidFill>
                <a:srgbClr val="7030A0"/>
              </a:solidFill>
            </a:endParaRPr>
          </a:p>
        </p:txBody>
      </p:sp>
      <p:sp>
        <p:nvSpPr>
          <p:cNvPr id="5" name="Content Placeholder 2"/>
          <p:cNvSpPr>
            <a:spLocks noGrp="1"/>
          </p:cNvSpPr>
          <p:nvPr>
            <p:ph idx="1"/>
          </p:nvPr>
        </p:nvSpPr>
        <p:spPr>
          <a:xfrm>
            <a:off x="457200" y="1600200"/>
            <a:ext cx="8229600" cy="4839969"/>
          </a:xfrm>
        </p:spPr>
        <p:txBody>
          <a:bodyPr>
            <a:normAutofit fontScale="92500" lnSpcReduction="20000"/>
          </a:bodyPr>
          <a:lstStyle/>
          <a:p>
            <a:pPr marL="514350" indent="-514350">
              <a:buFont typeface="+mj-lt"/>
              <a:buAutoNum type="arabicPeriod"/>
            </a:pPr>
            <a:r>
              <a:rPr lang="en-US" dirty="0" smtClean="0"/>
              <a:t>What stands out to you about the work and/or resources described?</a:t>
            </a:r>
          </a:p>
          <a:p>
            <a:pPr marL="514350" indent="-514350">
              <a:buFont typeface="+mj-lt"/>
              <a:buAutoNum type="arabicPeriod"/>
            </a:pPr>
            <a:endParaRPr lang="en-US" dirty="0" smtClean="0"/>
          </a:p>
          <a:p>
            <a:pPr marL="514350" indent="-514350">
              <a:buFont typeface="+mj-lt"/>
              <a:buAutoNum type="arabicPeriod"/>
            </a:pPr>
            <a:r>
              <a:rPr lang="en-US" dirty="0" smtClean="0"/>
              <a:t>What </a:t>
            </a:r>
            <a:r>
              <a:rPr lang="en-US" dirty="0"/>
              <a:t>questions do you have about the work and/or resources described?</a:t>
            </a:r>
          </a:p>
          <a:p>
            <a:pPr marL="514350" indent="-514350">
              <a:buFont typeface="+mj-lt"/>
              <a:buAutoNum type="arabicPeriod"/>
            </a:pPr>
            <a:endParaRPr lang="en-US" dirty="0" smtClean="0"/>
          </a:p>
          <a:p>
            <a:pPr marL="514350" indent="-514350">
              <a:buFont typeface="+mj-lt"/>
              <a:buAutoNum type="arabicPeriod"/>
            </a:pPr>
            <a:r>
              <a:rPr lang="en-US" dirty="0" smtClean="0"/>
              <a:t>What common themes/connections did you hear across the project activities?</a:t>
            </a:r>
            <a:endParaRPr lang="en-US" dirty="0"/>
          </a:p>
          <a:p>
            <a:pPr marL="514350" indent="-514350">
              <a:buFont typeface="+mj-lt"/>
              <a:buAutoNum type="arabicPeriod"/>
            </a:pPr>
            <a:endParaRPr lang="en-US" dirty="0" smtClean="0"/>
          </a:p>
          <a:p>
            <a:pPr marL="514350" indent="-514350">
              <a:buFont typeface="+mj-lt"/>
              <a:buAutoNum type="arabicPeriod"/>
            </a:pPr>
            <a:r>
              <a:rPr lang="en-US" dirty="0" smtClean="0"/>
              <a:t>What are the implications for the ongoing work </a:t>
            </a:r>
            <a:r>
              <a:rPr lang="en-US" dirty="0" smtClean="0"/>
              <a:t>in your partnership</a:t>
            </a:r>
            <a:r>
              <a:rPr lang="en-US" dirty="0" smtClean="0"/>
              <a:t>?</a:t>
            </a:r>
            <a:endParaRPr lang="en-US" dirty="0" smtClean="0"/>
          </a:p>
        </p:txBody>
      </p:sp>
    </p:spTree>
    <p:extLst>
      <p:ext uri="{BB962C8B-B14F-4D97-AF65-F5344CB8AC3E}">
        <p14:creationId xmlns:p14="http://schemas.microsoft.com/office/powerpoint/2010/main" val="2031406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85428"/>
            <a:ext cx="8229600" cy="1143000"/>
          </a:xfrm>
        </p:spPr>
        <p:txBody>
          <a:bodyPr>
            <a:normAutofit fontScale="90000"/>
          </a:bodyPr>
          <a:lstStyle/>
          <a:p>
            <a:r>
              <a:rPr lang="en-US" b="1" dirty="0">
                <a:solidFill>
                  <a:srgbClr val="660066"/>
                </a:solidFill>
                <a:latin typeface="Arial" pitchFamily="34" charset="0"/>
                <a:cs typeface="Arial" pitchFamily="34" charset="0"/>
              </a:rPr>
              <a:t>Common Core State </a:t>
            </a:r>
            <a:r>
              <a:rPr lang="en-US" b="1" dirty="0" smtClean="0">
                <a:solidFill>
                  <a:srgbClr val="660066"/>
                </a:solidFill>
                <a:latin typeface="Arial" pitchFamily="34" charset="0"/>
                <a:cs typeface="Arial" pitchFamily="34" charset="0"/>
              </a:rPr>
              <a:t>Standards:</a:t>
            </a:r>
            <a:br>
              <a:rPr lang="en-US" b="1" dirty="0" smtClean="0">
                <a:solidFill>
                  <a:srgbClr val="660066"/>
                </a:solidFill>
                <a:latin typeface="Arial" pitchFamily="34" charset="0"/>
                <a:cs typeface="Arial" pitchFamily="34" charset="0"/>
              </a:rPr>
            </a:br>
            <a:r>
              <a:rPr lang="en-US" b="1" dirty="0" smtClean="0">
                <a:solidFill>
                  <a:srgbClr val="660066"/>
                </a:solidFill>
                <a:latin typeface="Arial" pitchFamily="34" charset="0"/>
                <a:cs typeface="Arial" pitchFamily="34" charset="0"/>
              </a:rPr>
              <a:t>Contrasting Views</a:t>
            </a:r>
            <a:endParaRPr lang="en-US" dirty="0"/>
          </a:p>
        </p:txBody>
      </p:sp>
      <p:sp>
        <p:nvSpPr>
          <p:cNvPr id="8" name="AutoShape 6" descr="data:image/jpeg;base64,/9j/4AAQSkZJRgABAQAAAQABAAD/2wCEAAkGBhQSEBUUExQWFBQWGRgaGBgYGRcYFxgYGhYYGBcXFxcYHSYeFxkjGhwXHy8gJCcpLCwsGh4xNTAqNSYrLCkBCQoKDgwOGg8PGikkHyQvLCwvLCwsLCwsLCwqLCwsLCwsLCwsLCwsLCwsLCwtLCwsLCwsLCwsLCwsLCwsLCwsLP/AABEIAL8BCAMBIgACEQEDEQH/xAAbAAACAwEBAQAAAAAAAAAAAAADBAECBQAGB//EADwQAAEDAgQDBgUDAwMDBQAAAAEAAhEDIQQSMUFRYXEFIoGRofATMrHB0Qbh8RRCUiNichWCsgcWJEOS/8QAGgEAAwEBAQEAAAAAAAAAAAAAAgMEBQEABv/EADERAAICAQQBAwEGBQUAAAAAAAECABEDBBIhMUETIlFhFHGRobHwBSOBweEVMjNC0f/aAAwDAQACEQMRAD8A+LSuAVwxXFNDcYEJgwJhFZSV6LF1Wpl01KAt4EqXEAN7dS72tbr9vRDLgJNktG5ui4amHG69VCzPDJ6jUoA+ITD0pE8z0RfhQUY0rC0RsuDeiSXuaA0wQAH8YI07riOSO1w3goRBJsvAwMgUciVyckZuGcWzAiY8Yui4LDyZM5QC5xGuUAkx9OpC6viIdoADFhbum+t9uK4SboQAF8xOrTOhsrU3EcTGg/CKXB3Qe9VF4JgRePAGT6FFfiDsA91xP4xzh03tpw0+i1Wvlt9fO5uf5WSKBILgNBPhIAI46rRpnuhw3Fx01P18l7KBxPaN+W/f9ZP9OSdEF+EK0XvnQEeCg0nm+U25fdIGQiXPiQiZ1LDE7Cyl9NwGnOYmE0ymZnKTte/8I/wplsZCbX0k8URycxaYARQuZFTDmOvquZROiK2tECLaxHmPBFpvTSxAiUxY2PcTa4g3TGKqyLxceKFiKhLuiHWeHHT7oqsgwPU9NWQH8YIhFZRKilQzRCYLg3eYRM3gROLBfufgRrC0SBeRwR6rQ0acY96pJmK4n+OCv/VXnyClZWJszew58KY9qn8YN4OpBUu0urSYm3ghTJ3RjmRZKXq+fmRmUuPvRFFKLFQQB1Xdw8RPokDmBqsJHT8rleOUrkwNUmZATcWaySQrBiJTtdVJlcsxwxKFHzL0qaBj/mHIfdNsECbrPxNbMTbReSy1wtVtTDt8mVJVA4jQq7dESnRlOupkgEnicMc4/N3vr5q5xU6WKq6hyVC0aFDSmP3ZBwTG2sKbZTc4lwboBmgGwgC/BV/T+GNV2QSXbAanhrzXrO0uyjTluTIS3LIGoEGTHGFFmzBG2Huaenw+qu4TBpUAWvIbMUyRtckAdDGfxCBicsANbpqZcZPG+n4Wvh8O6lSeDlIDmiRcy4GfofXVIuwYOhO2oA+/2SxkFxnpGZgFyAOCr8QZXRGYSR/3AyPIkI+Iw5DrEO53A6XAPog16XdE943sLREXO8aeqqUgyXJdVEWYhwBbsRH/AG6xyEwt3B0QQ1oPdaIcdr/NffcePJYwNrgcdPXwXrMHkc0ANc0jUBxF9rCxGt4Qal9o6ndHj5PMFUptBho36K1auA0TAM2nh04JlxDTMZv+X5EXVamWS4027aufbpfmFng33NgCuokcfIENvJv+yD8QwXOl0SfK4T+JcDYNDRwBJS7aUcuH3TVI+IRUiY2KwcNBGo9eK7DsOq0MQ9ouTrt/CzW4wiQBafYtz+qrUsyyArixuCT+El+CzyQb/XyST6Zkga8E9/Vv2gDogmu7NM30Fhp5JqFhJdQuFqq78/u4s2oRy93T2FwhJAIMb+KTdTvKP/1KqP7z0tH0RMCR7YnA6Y2/m3Q66jzuzNe6R1Ezw1Q62DAO/PUlCp9vVAb5TxloWhhe2WPIaWZHE2IuCdhpIU7DKvJ5mquXRZeF4P1H7ERI4WCsylwj6rRxOCaLjvTFhpw8dVR1GNoQepY4jvs9E7oq6gOfvVDczZOOjX3Ex9ZV6bG5oMTbpcT5XC9vInHxKTQqZ76PdtsuWkWtyZhcGPDWfJciXL9JLk0wJtTUyaTbAR+yJVextzA+vkg4vtHKYbc/Q/dZb6hJkmSnrjLcniIy61MA2Y6Y/l/mOYntGbNEDjv+yphsGS3MSGj6pemJMcbeuqd7SZlfkGjQB6flNrb7VmfvbNebLzXFdcn+3Eo2gAdZb6pwYUxbTlwSOGFndPVbWCYXWbqk5WKy3SIjjqC7S7paxgGdwBOkX66LJNUzfVb/AG12W6p/qjumAHDpuF58iCu4CrLx3E64ZFycih4m3+iO2G4bF53QGua5pJExMEHzC+j4Gs2qRUaWuE2IcDYW2mNTZfIKggX9+C9Z/wCnTHNfUqOcW0oywP7nngOTZk8ws/8AiOmVlOYGjVffH6DUNjb0qu56XH4dsBhjLD3mIJnbwyjebdUt/wBOpGkRDi7MchNrC1wJ8/8AdyWvXq02yC0vLiL2c5gjb03SDiTLQB1t1G3vmspMhqbqYrPM89X7O+Fcw4zYGSBv3j9pWP2jVJkxE8Bz5WHQL05oF0g3Jv8AbVYnbWDDGTmIJi2xH0lamnyWwB7kWtwemDUwmvFxz+y9Zg+0C1jX5W5cosbzbTqY2vK8m1uvu3gvV9hdm56Adlk3aSTcAEiGjYdFTq9oUFpn6MsWIjYrOeJDA1g1JALgLR3RYePkg4/s2k9oAEvMEPmb7yLfZM1MEW6SNJv9eSLg8LeOU2j0WX6gXlTNbaD7W5ipwgay8SI4CdteKWfB0g9Poj/qWm3+n4uzjXhBXj5ImCRBKq0+L1V3XF59V6RqrjfaNKKx5gHzAQ6TBdCZMZiSbxcybAIgeryCBUgxupJYyKo/hCyI9QoLnIluDkKyuWyDVaJRc6C65TV7kWQgipUtRaToc08CPqqQpbYjl+UR5iV4NzbqEnM3K6ZMwNCTJ004pioXPbOSpEEOORxAixNue23gl6HaVRrnOsS6JlvCw0iFal21Ua0tAFyTpu7Ui6zireAPxn0W/wCb5+n4Qr6DQ1rw2qW8SyNYi8mRceKio3K6Cx9xAnK2TreZ5oDu1avwxTtlAA+UT3SCL9QFWr2hVeQ46zIgRB8ua8Ebz+s6MqDq/Hj8fmMsY492GtmTfvbiVyUquqOuZniSuXdp+QIZYXyjH8p50lcVcUlLmiVpz4+XwDZqM/5BabntaCCxrnmbnNof+LhB4cpnZZlN8ERsQU/UYSZF5+6Tk7uaOnXfjKju4EtGkAExIEkdZJJlOUcRlII29+SpOXKRY7/lAqVCXTxNks+6U0MPU1sX2mXsuT00H7rDqiT9UatUQc8IsSbBxF6rP6tD4kb/AJW1+mMU9lcMbMOmRsD/AJfRYeYQQiYd5a4ESD9kWRN6lZNiy+m4YT6ZVzZZa3qJ1G95T3ZQhpzCJiN7ta7WNjbyWRgqINJjiSTEx4TPLbqtzA4NoAdPeINrQLxbiY8pK+XyUoqfVliw++KY7C6Ova3uy8z+pHZmNhvG9wZA8RuvVdpENDWtPePzaRrYCB1XmP1RQ71M6C5Im0wBIGgPRUaP/kFxesv7OT++55f4MHTjw8PFez/Sbv8ASykg6w2YIvJ5EFeXqUr2O318IK9L+lqE91xtJi+8TEaDzWjrTeKY+jFPU9NhsG2SDHCJkbmyrUwoa86DlaYHCPon8HRDRpJP10hAx2HflcQAXAEgc4lfOhjuq5sbp5H9VP8A9MD/AHC3gdPBeTdhXOJLRYakkAX0Enc8E72liXudd5giZH93I/jRP0nGnhw1v/2h7nGAQA1rh9vCV9JgU4kAmXqXGQmY2Bpyxwib+Siu+AETAVMrCef2/lJYqtLoCeAS5iSwTCPkwuIf4Jd6s9yhjS4gDVNAoSdiWNSkocLRxWBEgaRqePFZ9RpB4IkYN1B1GnfCaYSWBFKo0KzHXXTFrx3N3HUw2Cx2ZjgCD9jzmR4LWwvYrG0G1KkkuLDEkANc4ARFyYM+PivKU6xAjadPuvoArtq4WkGlpgUtNRlLc089bLI1O7GFA+eTPo9Nm9a/mpjdv9iCj3mHukxHDxPu6N2B2cxzHVH3iwG0wDJjXUJr9Q1w6gf8g824iWwf3XdgCcORxc76NU3qOcFk83UuOLbk2xbG4QPwzaoEOHzQbHW5B0NtuK5N/LQqMMzc245jquTcLmiPrDZdtT5sX7Bc0easzDklbGH7MyAE3K2nyBJ8ZptHkznjgfMDhex5bLtddRpKYFGDb9o48ui9LgezmBji6IgabE7dfeyya7WAujvCTlPKdL6rOGoLkz6NNNjxCkHMyMS07oYpCOH8LROU6hDfGgHX8J4c9RGTTruLEzMrtgjcwlzSOq2aQh0wD9hyRDTDiNOH4TRlriZz6TdzcxKVMg+nmmjQIiy0KlMACBf35qjBfvLvq3FHTbDU9T2DiA6k1sskQI/uFh4x6arX/qBEwLdQvN9iYZr2OaWzBEOBhzehCdwdeqKbSf8AVDr2+cX1jRx15rEzYgWNfM+gwZfYu4eOx9JpsxAFQHgZudTMmeSxu0W56zA45hci0akcCZHWN0/RxbXglutuRbxncbDzSVeplqF0GACQNAdL20kwvYFKv9YWrYPjBED252TlAcWxtwt01hF/T2Kyh7SJuDHhCLj8ZXDmiu1ozCWAZQW6kSAbaRBkrv05WY01qj4OUNgbEnNfoI0VOQN6ZVuZm4mVnDLPU/15ZDbOIAcImD3M5BnlAB6+C+J7dfMZRHeJjhs0k6/usJ/6iE6Ec8reHn/JTH9WX2J2seI5lZpwVywl6Kp+s8k4NLSzQg2MSe6SFetjj8JrZENY9sbyS7lz9V1SmPiP27zvDvbIGIw5jMLx82nmtsEXzM90NROgy3jJQKlLvzsjOqQqOKoF3cmIUqF+IKoE52U8Nzk6AJUlBNjH8oiu5agY8gw5Bkq6m1XqstO4kHxjXwWLW7zzeysHmVwqi+knf35LyJsjNXq/tNWAOY5Ww+Wm08RMjS/3WfEEJgPcRGx47odelBA4ActpRJxwYjUMHplFChJpvkwt79LY008SACcrgZHEwI1Xn6T+94JqnVLSHNMOGhHFLzJvUr8wtPk2kNfRntf1Uz/SBywCdeOgnl+yX7CxDG0H5n5XBwgTrLQDbhZTicYa2FaYGjXel/Wf3Wd2eRDiRa33sshU/lFT4M+mVizqfkTRxGPYWOGaZbxcbjSfey5UMAGw5aLkWMhRxKcgBPP6TFwXZ9iTe1hGtlvYTANNPveYvyt+6ycRjY+UaWN/eyih2u6w0A8uU+ia4dxciQJj9ojOIpvaXBpkGDAm4y8OKWw2GkFzj3ff0Trw4tDpmfeqzcdWNNhIA1vpE9F7HZ4HcPNWNd58QONxDaZ+1pI5cEocbJkNA6n7LOrYsuP3Va1Mgw7XXzAP4WkuEAc9z5zNrmYkr1NKligXAZhfeLDxJT2EcwujNPPXyheeDb6puvhzTMacwZ9RbyXmwg8XF49ay9gGeic9mg8ZStRskwLe7pTDY2QA7nfyWhTqho5H+FLsKS31Vzc+Jr/o/HNpveHakAt6g/hbnYGFzUwcmaDUEA5b5yBceFrrwxb/AHA77a/stfsX9XVMMMpaKjC4uFy1wJ17158QpNTp2cFsfZr8oeHU+kQD1z+c3Mf2MDiKjHS17WU3BwmQe+COJFgs6g1+cy1rntAiQS13esS0e7boo/V7H4ipVe1/fYxoEgwQ4nW0iNkGljWuqvc0nIYibGI4dQlouVRTDoD+0cHxutXySeoLtBr31GktAHETfXZ10vSZ3i3iLzxb9dSjYuoHXOo39Y+qR7PqA4hk3BJ6XadFTuLKb8CKRFxkV5M0P6DMIjYuHQXcekBN9l0SHtaflBcJ6xEeaNXwbrkE94RqPkEW4Rb06rNxuNNGzT3iZm9joSff3UlnINomhtCHc3Uy6zgHvJ/zf/5FUxT4ojac09IMX3SleoXTFt+pUVXFzPfitEJ0ZnNkBBAg6VEvbbbXlz6IfwoCrh3lp931/KJWqucZMHoAPGwCoN3JFqrrmVbSF9fLVLVnEEcCE0apsDsodTbmkzEab++S6po8zuVAy+2J66IwwT2wS0ne145HgeSaLYhwEQQZ19d/JCpYoDMJIJsDrH5m3qi3k9RIxKp98Jh6wFjAJBF9BJGnA2KqH5nZC0TfWdhMeQVKZaXiYI4c4gX3EwiVX3za90QeJsD5BBXMaGNd8A/lKU6LcpJ1HDWPypZGwspLiGkH+4g84A9NVSmbdV3mCKFATb/TjXPY9o0aY8Df8pxuEy+/qlP0pjA01GmIsb9CPLRalaq0m1xz/O6zM5YZSPE+g/h4V8Sn4v8AWJ5iDxChAx9E6sJDgNjr9lyYibhdidzaj02oqf6RXEVQYaNel+X3XDCjS532RMVimtaQ0D5he+gFrlIY3tgg92345pyKzcASfNnRLLmaVXtLKAzhrpsJ1WB2liy8gaDhMyZgk+SC/EucZdwPqCJQXukk7Sfqq8WAJz5mFqtc+YbR1CsAA2JPvzRWVTlJN81jNzIAi6VAMIjH28dPBNIkYacikWQmtJMdUSCJXpwDzLNC0cLiZaAbx9FnAomFdDoO6B1sR2J9rcTTpvE+qrUdJOwCE5QGc5SAPMpJPUs+r5rSwVQgN4Wn6rEIMxMJ+k83jQHZeyDip3Cffcdr1T3hxJhJ9mkmtRAIkvAH/wCkvUcZn91XAVw2tTc4w1tRrjwAzAkx5oAntMdky8j6f+z6TiwGuAMNAEkmwA0J6dV8/wC1sZnrOIMgGBbYWt4rY/8AUDtAmv8ABa4ZWhpJH9zi0ETyGvivK5YU2hwbUDt2RH6rUl/YOhGC+dNem6vVdlHPSPulnvjRBqVpN1fsuR+qFH1jVcw64jZEHegCL7jpwG6VFcxB0V2v/lcKwlcGc9se/cLgVbMTy4+SG7quz3RsRme447yB+beCVeyeaKyp3SOJEcomUTDNuRsQQdLDj5wuD2zpG/iKNbH5VgOCmsN11LCOI3Fp022JJsAeKO/JiNpBoCQZsdTHXTTTkqh8Dlw0UBp8lOSeqKLo9iPdgVD8aBcuEDhsR9F6DF1wBO/Lf78l5rsh/wD8hgzZTMTFgYIGhuvRvwdMXMuIaZzTcxra+bUz+Fn6kD1ATNv+Gu3okL8xHH13OpTlc1ptM3deZiPl/ZcmsJWPwRmI1txI2HVcuLk22KjHwjJTFux5E87jcV76QPfRZTp1O6JVqExPC/jf6QiMojLLj4LTVQgnzmbK2drMC0nr+2iqQj4ekS4hut7nSNL8FOJoBtpk7/f1RXzUTsNXANV6TJMWHWwHMqC23vkj4ahLhp4rxNCeRbNQtRrWwYJ678yNghNcrYkEukqG+KAdRz8sQOBIa5FpP7w6qHUiDHsg7zuFoVOyMtEVWmRN76Re9rbxPBcZgO/M4ik8jxA46xAjQSgUaxlDr1DAJ1IP14qHsLDDhBtY8xI9F5V4ozrPbbhNCiZcTbSft47psOIBM7TNkv2UzMBMAE6nlp6pjH1Gta5oJkmPAankpX5bbNPAwCbpiVMWc1yrGlImbFJvN01g8Q0AtfPI8/3VbChxM3GwZiGjlLvNmb6HjI4+CgDRLOaWw5psd9jxBTTcS1w57++CSQRyJYrg+08H9Z3wealmEHH0RmDj48ERjeHn+UsuZUMIPNQBw44G3vRZ2bvyR4clth3v+VlGnDi7Qg2HEE+iPE3dxGpxVtqNsogiyq5gCvmZtbwKG54Amd0Iu5QdoHiLCtD9LaR78E4AYPPW+2qTkF+aPDXb3ZaFGXDuscXEwGi5NpOiN/Emwke7cfMthOzfiuaNhGa4mJiwJup7UrZ3uiA1u3+R2t5pvCVBS+J8QQ8tyt0JBJGsHum3Xkku1aIL8xI7zGuOszlknx18UhSS/P8ASUZBaezz3FaQuLfvz8oTLMLIsNQhCnAErS+GA2JkRBNxC7kf4h4cI2kGeer0spibz4q1PEuAMOMHXWD1C6rRgm831QyPFWCiJjNaMa4mmztrQFtxexgH00XLMyrks4EPiUDW518/pAOpGYT1egLAAz15fytDC9ncB3rfz9kfC4IQHlrnbASG3bbWZcOkIWziHj0Rr75l4CjbNodbbBon6lBqtmJ8PMn8r0BwDruFPKDAm8AR3rcZi/JI4yiA3utBIEZri/GNSesIFzAmPbR0n3TKawTe/jEj7KwaJkSi08ISJk72sNNYXCl18yn7xIhhI5qDLJ3663XoOxOxmvYXOYTTAMuuIMCOsSCQsdtP3K9di8WKNGgIlhaJHJwg6eal1GQ8KvmWafAOWbxMrsXssVi4uI+HSnbN8Tg1gB1vMyInW4WzieyKLcNUDXOcxriSHSM2ogFsRBBM8xPAZ+GollZkk/D+YFp7hDGlzZi02EzzXoOycBQGAe55L6tVznNaTMCYnpINzolNksiCcOyz8zxb+0qbJDKTBpDiM511GaY3WTWBcSSSS4zfUzuj9qsiq8GQQYv0/hDwd3Tw+p/ZWqAosSRiWO0zawgDWiNhwHHeVmY5907iRk7u8d4DbksbE4i5EJWJba5ZqMgGMCJkozTtHohgXRKZ81YZkL3C4fEwCwnukyP9p4wh5bmdkJ+6MATBGwv9J6LlVGBiwo+I5QxJaGzdp3j0K1aWMZIJGXlGZt+A1b6rCabT+4vsiUcRFjcKd8W6X4tSU4noKL6Lgcx7x6jylXpdkUnEw+RvLg2/WD9FmYZ48Pd0bKCdB5KRlIPBMvXKHAtRL18HTB+cDjcO8ohK1KjWONmvHDURycCCOohENHlqqf03JNUgdmIy2eAIGhjAx2ZrW3PyuGZvQzBt+FbE491Q990gaCwAHICwCIcEFDcNFoHkj3Jdyb03HEAXxpc7cuBVqoLrxFmjjEADxEAIgby06Ipe0C8j3svbviMonzAimRJ1jp9lRmJuDUMjhsOcDgorYk6AR9UrUd4olW+4LOVHcdxNCDp+I4jlz0SbmKaFZwEAmOG3hz6JhmEc/wCUc48YJ9/yf+2L3HJ2Ip8OylOOwsa/suXhkhHTGejxktEtpAtMEd1sxa0jZYuLx+YzBaRtMwOAHBafY/ahfTDXElrCS0GNQ1zgJBm5EBYXaQLSS8EE3iNAdDOhChwoQxUzVzZqQOp4mgzHjRz3af2ttPCc32RK3bTjAaCGtnU949TC88cVwBXNxao+zjupJ/qF8XGq9Rznl3yzwiEIv4klSx5RTgnx8j45NJA8hwTOuDEk7vcIB1YwV6ynjKGKY1hJYWtAA4FovHEWXlm0SNWknoVrYYOZRJpNJe85SALtaLwQBuf/ABCTmUECu/ELAWF2ePImizsctp1Mr5eNgCQ9hEyI+U2cfBeh7Kcyl2bTY4gPe8ucY0Y28E7AXEcZ3XnKFWq+kMrXMqsECxl7JuDO4n3dD7YxdaoKbSHuytBOUEDNmJEtiJAjndJAJNGHkQnkdeJnfqjC/wCtUfmaQXaA3Ai0yN425LNYMob5nx/aFrdtUn1HB5HzgSLTmjvCJteSs6vRcCZHqPyq0a1AMkZArXJ+KTqkca3vSiYtjrSQOrm/Yyq5QRdw8M34TVFcxeV9/si7SispzM6KlgdSfCPurNcNx78kwyZfrLGkOp9FzGLiBCtQcOKEniMAFycgQXU0014M3Eq3wRx9EO6o04w3UVY9w0KcodpQO8J5j8IFd2UKj9l4gMOYIZsRoGaJ7UZO48Cj0ca0jukE+visY0ydlYULHj70SzhWPXUZL6my2pwH7qGVyTa4WOx7maW+ibwoqPc25a0n5otzjiUDYq5hrnLGubj4o63ifRUfgZM55PSyF2hTNNwGYPnfQ6x9UVtW8AGfv4JfIFgx4HJB8RSvhnA6yDqeKh1ExBmJNrzz87J2vSdHfYWh2hI1tPsqGUyQ0DUg7iNdb6WR7zUYmIOT3F8H2Q6oJ3vAgkmBw4bfwiuwrqeWSBU/xscvN2xPK/Pgt7B4Bz2NDHBsiCbWI1udI1WB2m1rK/cnKdiZdrAkn+4xMbShXIchInHwJgAoG/mTVeXG5k+nMqF1KNTmgRmIDXQ2QDAdYlciCnxBfMqmmF/W5m/GkbIxx5+GWG4MQDfLe8cCdFnB67MqygmSNQ0K56mgwk21VGU5TmFpWMT196LzGhBQFmjFNvw+Z6i3Q3Eqj8USZkyrOqTYNvy92XNpwydybcLKf6mXkHoHiRXe5o+YgkcTw4K2DJImZ4pb44O2nvwTGAgNcT7gafRdYUsAN7gVMZrUyW2MGI5akyOBKy3Ak/MfNM4rFnpOw+5SLH6osakCBlezRnFt+J4K2cKjj3tIkz58zsiYijleRw9bajkm8SbnkiBe0EzddIGiq+oVYFFAuzBg3RQeKGTdWc1enBxL5wNb+CvYOKAGeKJ8BzbwfJc4jAx+IXONFFSplFjZCznUIb2nVcCzrZTXEMXBxvPnpcX8lo/AaWNLTIi/UWKzKeG7hcSBwG7uNtgOJWl2diAWBuhHrzS8vAseI3TEFiG8wdSnwFkN9h4rRfhyRLfL7clmYrMDBaW+s+OiHG27iPzoV90ilTnW5Oieq46C1gnKIBkkTGp5b6JUAtuDtsqU22REBuTAUnHwO4zi6mbJcQBa0Rynf+UcU3MaHgOsfm2B6+SRAR8Nj3MgtMgajbnZLZTXEqx5RZLdmejY/wDqGAvJiCZadhcWOhnu+CVo0xlLPlJEzrLZPiDyngl//chAAFNgbILhEB0bEDa6b7YZNNtRtjla6BwcJI8NPBRlWU0eAepp43xlbXkgcwTO0m0ZBc7K6xy5c0XzRNr29QlsRi6FTMWCr8QHul+Ujc3yxB181j1XSffoj9nOAqgmALzO0tInwMeSr9EKL8zIfVPkyfS4y2t/iYJ3sLHguR2uFMNp2LhqSOIGWN9h5lcuBgPEPKpJ9xnn/gHiPNT8AjcHoilkWUtCruZYQS0EQDt463nzRWkwb+5QAeKsgIjVNSzAQiwY5eX11S3xSOYV21idfe64VMNXHQgiYkK1KtHQmfFc4X9VDaUhFxXMWLB4nBpJJQ3C6M6i4fyhuaZuugwWEbo1mOLWvaNAM0kRGhOxV3jOAwXIMNOkN4E8N+SQ2U06nohKeRGrl/6kQ2KpNsBFtXR837JUiyu7qohGOIl6Y3UdwXZIcwVHvytJgAXMA3J4DXyWi2nQaQGNzmbl9/Iael1ijFEhosMogW9yoqVJ9/ZJZGY8mUY82PGOFF/WaRxzASXU2l02gQ2PBZtSsT+NlRz51VMyYqAReXOX4kuKpC4FXaJTJN3OYYmd1NOrBB4e4R6WBJNyAPEp0YVjRpJ4n8JTZAOI5MTH6RnCVMwzf2+/NRWrtI06hBOIgWS5qyphjs3NQZwq7ZZ9EFsg2kAjcDj0Qn08pI15q7XnYkKtS+qcLiX2sLA5lCVSL2VnU+C5psjiKvuaHYz6bS59UTlHdbsXnSeQ16rQ7W7RBpspssMoLz/uN3deHQLAiVBJcbkpJwhm3GVrqfTx7AP8y9SmBeQRxCq1w5qGNVynSPk9Cpdjog8LxJknhy6rkJ77Ll4KDFOxu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data:image/jpeg;base64,/9j/4AAQSkZJRgABAQAAAQABAAD/2wCEAAkGBhQSEBUUExQWFBQWGRgaGBgYGRcYFxgYGhYYGBcXFxcYHSYeFxkjGhwXHy8gJCcpLCwsGh4xNTAqNSYrLCkBCQoKDgwOGg8PGikkHyQvLCwvLCwsLCwsLCwqLCwsLCwsLCwsLCwsLCwsLCwtLCwsLCwsLCwsLCwsLCwsLCwsLP/AABEIAL8BCAMBIgACEQEDEQH/xAAbAAACAwEBAQAAAAAAAAAAAAADBAECBQAGB//EADwQAAEDAgQDBgUDAwMDBQAAAAEAAhEDIQQSMUFRYXEFIoGRofATMrHB0Qbh8RRCUiNichWCsgcWJEOS/8QAGgEAAwEBAQEAAAAAAAAAAAAAAgMEBQEABv/EADERAAICAQQBAwEGBQUAAAAAAAECABEDBBIhMUETIlFhFHGRobHwBSOBweEVMjNC0f/aAAwDAQACEQMRAD8A+LSuAVwxXFNDcYEJgwJhFZSV6LF1Wpl01KAt4EqXEAN7dS72tbr9vRDLgJNktG5ui4amHG69VCzPDJ6jUoA+ITD0pE8z0RfhQUY0rC0RsuDeiSXuaA0wQAH8YI07riOSO1w3goRBJsvAwMgUciVyckZuGcWzAiY8Yui4LDyZM5QC5xGuUAkx9OpC6viIdoADFhbum+t9uK4SboQAF8xOrTOhsrU3EcTGg/CKXB3Qe9VF4JgRePAGT6FFfiDsA91xP4xzh03tpw0+i1Wvlt9fO5uf5WSKBILgNBPhIAI46rRpnuhw3Fx01P18l7KBxPaN+W/f9ZP9OSdEF+EK0XvnQEeCg0nm+U25fdIGQiXPiQiZ1LDE7Cyl9NwGnOYmE0ymZnKTte/8I/wplsZCbX0k8URycxaYARQuZFTDmOvquZROiK2tECLaxHmPBFpvTSxAiUxY2PcTa4g3TGKqyLxceKFiKhLuiHWeHHT7oqsgwPU9NWQH8YIhFZRKilQzRCYLg3eYRM3gROLBfufgRrC0SBeRwR6rQ0acY96pJmK4n+OCv/VXnyClZWJszew58KY9qn8YN4OpBUu0urSYm3ghTJ3RjmRZKXq+fmRmUuPvRFFKLFQQB1Xdw8RPokDmBqsJHT8rleOUrkwNUmZATcWaySQrBiJTtdVJlcsxwxKFHzL0qaBj/mHIfdNsECbrPxNbMTbReSy1wtVtTDt8mVJVA4jQq7dESnRlOupkgEnicMc4/N3vr5q5xU6WKq6hyVC0aFDSmP3ZBwTG2sKbZTc4lwboBmgGwgC/BV/T+GNV2QSXbAanhrzXrO0uyjTluTIS3LIGoEGTHGFFmzBG2Huaenw+qu4TBpUAWvIbMUyRtckAdDGfxCBicsANbpqZcZPG+n4Wvh8O6lSeDlIDmiRcy4GfofXVIuwYOhO2oA+/2SxkFxnpGZgFyAOCr8QZXRGYSR/3AyPIkI+Iw5DrEO53A6XAPog16XdE943sLREXO8aeqqUgyXJdVEWYhwBbsRH/AG6xyEwt3B0QQ1oPdaIcdr/NffcePJYwNrgcdPXwXrMHkc0ANc0jUBxF9rCxGt4Qal9o6ndHj5PMFUptBho36K1auA0TAM2nh04JlxDTMZv+X5EXVamWS4027aufbpfmFng33NgCuokcfIENvJv+yD8QwXOl0SfK4T+JcDYNDRwBJS7aUcuH3TVI+IRUiY2KwcNBGo9eK7DsOq0MQ9ouTrt/CzW4wiQBafYtz+qrUsyyArixuCT+El+CzyQb/XyST6Zkga8E9/Vv2gDogmu7NM30Fhp5JqFhJdQuFqq78/u4s2oRy93T2FwhJAIMb+KTdTvKP/1KqP7z0tH0RMCR7YnA6Y2/m3Q66jzuzNe6R1Ezw1Q62DAO/PUlCp9vVAb5TxloWhhe2WPIaWZHE2IuCdhpIU7DKvJ5mquXRZeF4P1H7ERI4WCsylwj6rRxOCaLjvTFhpw8dVR1GNoQepY4jvs9E7oq6gOfvVDczZOOjX3Ex9ZV6bG5oMTbpcT5XC9vInHxKTQqZ76PdtsuWkWtyZhcGPDWfJciXL9JLk0wJtTUyaTbAR+yJVextzA+vkg4vtHKYbc/Q/dZb6hJkmSnrjLcniIy61MA2Y6Y/l/mOYntGbNEDjv+yphsGS3MSGj6pemJMcbeuqd7SZlfkGjQB6flNrb7VmfvbNebLzXFdcn+3Eo2gAdZb6pwYUxbTlwSOGFndPVbWCYXWbqk5WKy3SIjjqC7S7paxgGdwBOkX66LJNUzfVb/AG12W6p/qjumAHDpuF58iCu4CrLx3E64ZFycih4m3+iO2G4bF53QGua5pJExMEHzC+j4Gs2qRUaWuE2IcDYW2mNTZfIKggX9+C9Z/wCnTHNfUqOcW0oywP7nngOTZk8ws/8AiOmVlOYGjVffH6DUNjb0qu56XH4dsBhjLD3mIJnbwyjebdUt/wBOpGkRDi7MchNrC1wJ8/8AdyWvXq02yC0vLiL2c5gjb03SDiTLQB1t1G3vmspMhqbqYrPM89X7O+Fcw4zYGSBv3j9pWP2jVJkxE8Bz5WHQL05oF0g3Jv8AbVYnbWDDGTmIJi2xH0lamnyWwB7kWtwemDUwmvFxz+y9Zg+0C1jX5W5cosbzbTqY2vK8m1uvu3gvV9hdm56Adlk3aSTcAEiGjYdFTq9oUFpn6MsWIjYrOeJDA1g1JALgLR3RYePkg4/s2k9oAEvMEPmb7yLfZM1MEW6SNJv9eSLg8LeOU2j0WX6gXlTNbaD7W5ipwgay8SI4CdteKWfB0g9Poj/qWm3+n4uzjXhBXj5ImCRBKq0+L1V3XF59V6RqrjfaNKKx5gHzAQ6TBdCZMZiSbxcybAIgeryCBUgxupJYyKo/hCyI9QoLnIluDkKyuWyDVaJRc6C65TV7kWQgipUtRaToc08CPqqQpbYjl+UR5iV4NzbqEnM3K6ZMwNCTJ004pioXPbOSpEEOORxAixNue23gl6HaVRrnOsS6JlvCw0iFal21Ua0tAFyTpu7Ui6zireAPxn0W/wCb5+n4Qr6DQ1rw2qW8SyNYi8mRceKio3K6Cx9xAnK2TreZ5oDu1avwxTtlAA+UT3SCL9QFWr2hVeQ46zIgRB8ua8Ebz+s6MqDq/Hj8fmMsY492GtmTfvbiVyUquqOuZniSuXdp+QIZYXyjH8p50lcVcUlLmiVpz4+XwDZqM/5BabntaCCxrnmbnNof+LhB4cpnZZlN8ERsQU/UYSZF5+6Tk7uaOnXfjKju4EtGkAExIEkdZJJlOUcRlII29+SpOXKRY7/lAqVCXTxNks+6U0MPU1sX2mXsuT00H7rDqiT9UatUQc8IsSbBxF6rP6tD4kb/AJW1+mMU9lcMbMOmRsD/AJfRYeYQQiYd5a4ESD9kWRN6lZNiy+m4YT6ZVzZZa3qJ1G95T3ZQhpzCJiN7ta7WNjbyWRgqINJjiSTEx4TPLbqtzA4NoAdPeINrQLxbiY8pK+XyUoqfVliw++KY7C6Ova3uy8z+pHZmNhvG9wZA8RuvVdpENDWtPePzaRrYCB1XmP1RQ71M6C5Im0wBIGgPRUaP/kFxesv7OT++55f4MHTjw8PFez/Sbv8ASykg6w2YIvJ5EFeXqUr2O318IK9L+lqE91xtJi+8TEaDzWjrTeKY+jFPU9NhsG2SDHCJkbmyrUwoa86DlaYHCPon8HRDRpJP10hAx2HflcQAXAEgc4lfOhjuq5sbp5H9VP8A9MD/AHC3gdPBeTdhXOJLRYakkAX0Enc8E72liXudd5giZH93I/jRP0nGnhw1v/2h7nGAQA1rh9vCV9JgU4kAmXqXGQmY2Bpyxwib+Siu+AETAVMrCef2/lJYqtLoCeAS5iSwTCPkwuIf4Jd6s9yhjS4gDVNAoSdiWNSkocLRxWBEgaRqePFZ9RpB4IkYN1B1GnfCaYSWBFKo0KzHXXTFrx3N3HUw2Cx2ZjgCD9jzmR4LWwvYrG0G1KkkuLDEkANc4ARFyYM+PivKU6xAjadPuvoArtq4WkGlpgUtNRlLc089bLI1O7GFA+eTPo9Nm9a/mpjdv9iCj3mHukxHDxPu6N2B2cxzHVH3iwG0wDJjXUJr9Q1w6gf8g824iWwf3XdgCcORxc76NU3qOcFk83UuOLbk2xbG4QPwzaoEOHzQbHW5B0NtuK5N/LQqMMzc245jquTcLmiPrDZdtT5sX7Bc0easzDklbGH7MyAE3K2nyBJ8ZptHkznjgfMDhex5bLtddRpKYFGDb9o48ui9LgezmBji6IgabE7dfeyya7WAujvCTlPKdL6rOGoLkz6NNNjxCkHMyMS07oYpCOH8LROU6hDfGgHX8J4c9RGTTruLEzMrtgjcwlzSOq2aQh0wD9hyRDTDiNOH4TRlriZz6TdzcxKVMg+nmmjQIiy0KlMACBf35qjBfvLvq3FHTbDU9T2DiA6k1sskQI/uFh4x6arX/qBEwLdQvN9iYZr2OaWzBEOBhzehCdwdeqKbSf8AVDr2+cX1jRx15rEzYgWNfM+gwZfYu4eOx9JpsxAFQHgZudTMmeSxu0W56zA45hci0akcCZHWN0/RxbXglutuRbxncbDzSVeplqF0GACQNAdL20kwvYFKv9YWrYPjBED252TlAcWxtwt01hF/T2Kyh7SJuDHhCLj8ZXDmiu1ozCWAZQW6kSAbaRBkrv05WY01qj4OUNgbEnNfoI0VOQN6ZVuZm4mVnDLPU/15ZDbOIAcImD3M5BnlAB6+C+J7dfMZRHeJjhs0k6/usJ/6iE6Ec8reHn/JTH9WX2J2seI5lZpwVywl6Kp+s8k4NLSzQg2MSe6SFetjj8JrZENY9sbyS7lz9V1SmPiP27zvDvbIGIw5jMLx82nmtsEXzM90NROgy3jJQKlLvzsjOqQqOKoF3cmIUqF+IKoE52U8Nzk6AJUlBNjH8oiu5agY8gw5Bkq6m1XqstO4kHxjXwWLW7zzeysHmVwqi+knf35LyJsjNXq/tNWAOY5Ww+Wm08RMjS/3WfEEJgPcRGx47odelBA4ActpRJxwYjUMHplFChJpvkwt79LY008SACcrgZHEwI1Xn6T+94JqnVLSHNMOGhHFLzJvUr8wtPk2kNfRntf1Uz/SBywCdeOgnl+yX7CxDG0H5n5XBwgTrLQDbhZTicYa2FaYGjXel/Wf3Wd2eRDiRa33sshU/lFT4M+mVizqfkTRxGPYWOGaZbxcbjSfey5UMAGw5aLkWMhRxKcgBPP6TFwXZ9iTe1hGtlvYTANNPveYvyt+6ycRjY+UaWN/eyih2u6w0A8uU+ia4dxciQJj9ojOIpvaXBpkGDAm4y8OKWw2GkFzj3ff0Trw4tDpmfeqzcdWNNhIA1vpE9F7HZ4HcPNWNd58QONxDaZ+1pI5cEocbJkNA6n7LOrYsuP3Va1Mgw7XXzAP4WkuEAc9z5zNrmYkr1NKligXAZhfeLDxJT2EcwujNPPXyheeDb6puvhzTMacwZ9RbyXmwg8XF49ay9gGeic9mg8ZStRskwLe7pTDY2QA7nfyWhTqho5H+FLsKS31Vzc+Jr/o/HNpveHakAt6g/hbnYGFzUwcmaDUEA5b5yBceFrrwxb/AHA77a/stfsX9XVMMMpaKjC4uFy1wJ17158QpNTp2cFsfZr8oeHU+kQD1z+c3Mf2MDiKjHS17WU3BwmQe+COJFgs6g1+cy1rntAiQS13esS0e7boo/V7H4ipVe1/fYxoEgwQ4nW0iNkGljWuqvc0nIYibGI4dQlouVRTDoD+0cHxutXySeoLtBr31GktAHETfXZ10vSZ3i3iLzxb9dSjYuoHXOo39Y+qR7PqA4hk3BJ6XadFTuLKb8CKRFxkV5M0P6DMIjYuHQXcekBN9l0SHtaflBcJ6xEeaNXwbrkE94RqPkEW4Rb06rNxuNNGzT3iZm9joSff3UlnINomhtCHc3Uy6zgHvJ/zf/5FUxT4ojac09IMX3SleoXTFt+pUVXFzPfitEJ0ZnNkBBAg6VEvbbbXlz6IfwoCrh3lp931/KJWqucZMHoAPGwCoN3JFqrrmVbSF9fLVLVnEEcCE0apsDsodTbmkzEab++S6po8zuVAy+2J66IwwT2wS0ne145HgeSaLYhwEQQZ19d/JCpYoDMJIJsDrH5m3qi3k9RIxKp98Jh6wFjAJBF9BJGnA2KqH5nZC0TfWdhMeQVKZaXiYI4c4gX3EwiVX3za90QeJsD5BBXMaGNd8A/lKU6LcpJ1HDWPypZGwspLiGkH+4g84A9NVSmbdV3mCKFATb/TjXPY9o0aY8Df8pxuEy+/qlP0pjA01GmIsb9CPLRalaq0m1xz/O6zM5YZSPE+g/h4V8Sn4v8AWJ5iDxChAx9E6sJDgNjr9lyYibhdidzaj02oqf6RXEVQYaNel+X3XDCjS532RMVimtaQ0D5he+gFrlIY3tgg92345pyKzcASfNnRLLmaVXtLKAzhrpsJ1WB2liy8gaDhMyZgk+SC/EucZdwPqCJQXukk7Sfqq8WAJz5mFqtc+YbR1CsAA2JPvzRWVTlJN81jNzIAi6VAMIjH28dPBNIkYacikWQmtJMdUSCJXpwDzLNC0cLiZaAbx9FnAomFdDoO6B1sR2J9rcTTpvE+qrUdJOwCE5QGc5SAPMpJPUs+r5rSwVQgN4Wn6rEIMxMJ+k83jQHZeyDip3Cffcdr1T3hxJhJ9mkmtRAIkvAH/wCkvUcZn91XAVw2tTc4w1tRrjwAzAkx5oAntMdky8j6f+z6TiwGuAMNAEkmwA0J6dV8/wC1sZnrOIMgGBbYWt4rY/8AUDtAmv8ABa4ZWhpJH9zi0ETyGvivK5YU2hwbUDt2RH6rUl/YOhGC+dNem6vVdlHPSPulnvjRBqVpN1fsuR+qFH1jVcw64jZEHegCL7jpwG6VFcxB0V2v/lcKwlcGc9se/cLgVbMTy4+SG7quz3RsRme447yB+beCVeyeaKyp3SOJEcomUTDNuRsQQdLDj5wuD2zpG/iKNbH5VgOCmsN11LCOI3Fp022JJsAeKO/JiNpBoCQZsdTHXTTTkqh8Dlw0UBp8lOSeqKLo9iPdgVD8aBcuEDhsR9F6DF1wBO/Lf78l5rsh/wD8hgzZTMTFgYIGhuvRvwdMXMuIaZzTcxra+bUz+Fn6kD1ATNv+Gu3okL8xHH13OpTlc1ptM3deZiPl/ZcmsJWPwRmI1txI2HVcuLk22KjHwjJTFux5E87jcV76QPfRZTp1O6JVqExPC/jf6QiMojLLj4LTVQgnzmbK2drMC0nr+2iqQj4ekS4hut7nSNL8FOJoBtpk7/f1RXzUTsNXANV6TJMWHWwHMqC23vkj4ahLhp4rxNCeRbNQtRrWwYJ678yNghNcrYkEukqG+KAdRz8sQOBIa5FpP7w6qHUiDHsg7zuFoVOyMtEVWmRN76Re9rbxPBcZgO/M4ik8jxA46xAjQSgUaxlDr1DAJ1IP14qHsLDDhBtY8xI9F5V4ozrPbbhNCiZcTbSft47psOIBM7TNkv2UzMBMAE6nlp6pjH1Gta5oJkmPAankpX5bbNPAwCbpiVMWc1yrGlImbFJvN01g8Q0AtfPI8/3VbChxM3GwZiGjlLvNmb6HjI4+CgDRLOaWw5psd9jxBTTcS1w57++CSQRyJYrg+08H9Z3wealmEHH0RmDj48ERjeHn+UsuZUMIPNQBw44G3vRZ2bvyR4clth3v+VlGnDi7Qg2HEE+iPE3dxGpxVtqNsogiyq5gCvmZtbwKG54Amd0Iu5QdoHiLCtD9LaR78E4AYPPW+2qTkF+aPDXb3ZaFGXDuscXEwGi5NpOiN/Emwke7cfMthOzfiuaNhGa4mJiwJup7UrZ3uiA1u3+R2t5pvCVBS+J8QQ8tyt0JBJGsHum3Xkku1aIL8xI7zGuOszlknx18UhSS/P8ASUZBaezz3FaQuLfvz8oTLMLIsNQhCnAErS+GA2JkRBNxC7kf4h4cI2kGeer0spibz4q1PEuAMOMHXWD1C6rRgm831QyPFWCiJjNaMa4mmztrQFtxexgH00XLMyrks4EPiUDW518/pAOpGYT1egLAAz15fytDC9ncB3rfz9kfC4IQHlrnbASG3bbWZcOkIWziHj0Rr75l4CjbNodbbBon6lBqtmJ8PMn8r0BwDruFPKDAm8AR3rcZi/JI4yiA3utBIEZri/GNSesIFzAmPbR0n3TKawTe/jEj7KwaJkSi08ISJk72sNNYXCl18yn7xIhhI5qDLJ3663XoOxOxmvYXOYTTAMuuIMCOsSCQsdtP3K9di8WKNGgIlhaJHJwg6eal1GQ8KvmWafAOWbxMrsXssVi4uI+HSnbN8Tg1gB1vMyInW4WzieyKLcNUDXOcxriSHSM2ogFsRBBM8xPAZ+GollZkk/D+YFp7hDGlzZi02EzzXoOycBQGAe55L6tVznNaTMCYnpINzolNksiCcOyz8zxb+0qbJDKTBpDiM511GaY3WTWBcSSSS4zfUzuj9qsiq8GQQYv0/hDwd3Tw+p/ZWqAosSRiWO0zawgDWiNhwHHeVmY5907iRk7u8d4DbksbE4i5EJWJba5ZqMgGMCJkozTtHohgXRKZ81YZkL3C4fEwCwnukyP9p4wh5bmdkJ+6MATBGwv9J6LlVGBiwo+I5QxJaGzdp3j0K1aWMZIJGXlGZt+A1b6rCabT+4vsiUcRFjcKd8W6X4tSU4noKL6Lgcx7x6jylXpdkUnEw+RvLg2/WD9FmYZ48Pd0bKCdB5KRlIPBMvXKHAtRL18HTB+cDjcO8ohK1KjWONmvHDURycCCOohENHlqqf03JNUgdmIy2eAIGhjAx2ZrW3PyuGZvQzBt+FbE491Q990gaCwAHICwCIcEFDcNFoHkj3Jdyb03HEAXxpc7cuBVqoLrxFmjjEADxEAIgby06Ipe0C8j3svbviMonzAimRJ1jp9lRmJuDUMjhsOcDgorYk6AR9UrUd4olW+4LOVHcdxNCDp+I4jlz0SbmKaFZwEAmOG3hz6JhmEc/wCUc48YJ9/yf+2L3HJ2Ip8OylOOwsa/suXhkhHTGejxktEtpAtMEd1sxa0jZYuLx+YzBaRtMwOAHBafY/ahfTDXElrCS0GNQ1zgJBm5EBYXaQLSS8EE3iNAdDOhChwoQxUzVzZqQOp4mgzHjRz3af2ttPCc32RK3bTjAaCGtnU949TC88cVwBXNxao+zjupJ/qF8XGq9Rznl3yzwiEIv4klSx5RTgnx8j45NJA8hwTOuDEk7vcIB1YwV6ynjKGKY1hJYWtAA4FovHEWXlm0SNWknoVrYYOZRJpNJe85SALtaLwQBuf/ABCTmUECu/ELAWF2ePImizsctp1Mr5eNgCQ9hEyI+U2cfBeh7Kcyl2bTY4gPe8ucY0Y28E7AXEcZ3XnKFWq+kMrXMqsECxl7JuDO4n3dD7YxdaoKbSHuytBOUEDNmJEtiJAjndJAJNGHkQnkdeJnfqjC/wCtUfmaQXaA3Ai0yN425LNYMob5nx/aFrdtUn1HB5HzgSLTmjvCJteSs6vRcCZHqPyq0a1AMkZArXJ+KTqkca3vSiYtjrSQOrm/Yyq5QRdw8M34TVFcxeV9/si7SispzM6KlgdSfCPurNcNx78kwyZfrLGkOp9FzGLiBCtQcOKEniMAFycgQXU0014M3Eq3wRx9EO6o04w3UVY9w0KcodpQO8J5j8IFd2UKj9l4gMOYIZsRoGaJ7UZO48Cj0ca0jukE+visY0ydlYULHj70SzhWPXUZL6my2pwH7qGVyTa4WOx7maW+ibwoqPc25a0n5otzjiUDYq5hrnLGubj4o63ifRUfgZM55PSyF2hTNNwGYPnfQ6x9UVtW8AGfv4JfIFgx4HJB8RSvhnA6yDqeKh1ExBmJNrzz87J2vSdHfYWh2hI1tPsqGUyQ0DUg7iNdb6WR7zUYmIOT3F8H2Q6oJ3vAgkmBw4bfwiuwrqeWSBU/xscvN2xPK/Pgt7B4Bz2NDHBsiCbWI1udI1WB2m1rK/cnKdiZdrAkn+4xMbShXIchInHwJgAoG/mTVeXG5k+nMqF1KNTmgRmIDXQ2QDAdYlciCnxBfMqmmF/W5m/GkbIxx5+GWG4MQDfLe8cCdFnB67MqygmSNQ0K56mgwk21VGU5TmFpWMT196LzGhBQFmjFNvw+Z6i3Q3Eqj8USZkyrOqTYNvy92XNpwydybcLKf6mXkHoHiRXe5o+YgkcTw4K2DJImZ4pb44O2nvwTGAgNcT7gafRdYUsAN7gVMZrUyW2MGI5akyOBKy3Ak/MfNM4rFnpOw+5SLH6osakCBlezRnFt+J4K2cKjj3tIkz58zsiYijleRw9bajkm8SbnkiBe0EzddIGiq+oVYFFAuzBg3RQeKGTdWc1enBxL5wNb+CvYOKAGeKJ8BzbwfJc4jAx+IXONFFSplFjZCznUIb2nVcCzrZTXEMXBxvPnpcX8lo/AaWNLTIi/UWKzKeG7hcSBwG7uNtgOJWl2diAWBuhHrzS8vAseI3TEFiG8wdSnwFkN9h4rRfhyRLfL7clmYrMDBaW+s+OiHG27iPzoV90ilTnW5Oieq46C1gnKIBkkTGp5b6JUAtuDtsqU22REBuTAUnHwO4zi6mbJcQBa0Rynf+UcU3MaHgOsfm2B6+SRAR8Nj3MgtMgajbnZLZTXEqx5RZLdmejY/wDqGAvJiCZadhcWOhnu+CVo0xlLPlJEzrLZPiDyngl//chAAFNgbILhEB0bEDa6b7YZNNtRtjla6BwcJI8NPBRlWU0eAepp43xlbXkgcwTO0m0ZBc7K6xy5c0XzRNr29QlsRi6FTMWCr8QHul+Ujc3yxB181j1XSffoj9nOAqgmALzO0tInwMeSr9EKL8zIfVPkyfS4y2t/iYJ3sLHguR2uFMNp2LhqSOIGWN9h5lcuBgPEPKpJ9xnn/gHiPNT8AjcHoilkWUtCruZYQS0EQDt463nzRWkwb+5QAeKsgIjVNSzAQiwY5eX11S3xSOYV21idfe64VMNXHQgiYkK1KtHQmfFc4X9VDaUhFxXMWLB4nBpJJQ3C6M6i4fyhuaZuugwWEbo1mOLWvaNAM0kRGhOxV3jOAwXIMNOkN4E8N+SQ2U06nohKeRGrl/6kQ2KpNsBFtXR837JUiyu7qohGOIl6Y3UdwXZIcwVHvytJgAXMA3J4DXyWi2nQaQGNzmbl9/Iael1ijFEhosMogW9yoqVJ9/ZJZGY8mUY82PGOFF/WaRxzASXU2l02gQ2PBZtSsT+NlRz51VMyYqAReXOX4kuKpC4FXaJTJN3OYYmd1NOrBB4e4R6WBJNyAPEp0YVjRpJ4n8JTZAOI5MTH6RnCVMwzf2+/NRWrtI06hBOIgWS5qyphjs3NQZwq7ZZ9EFsg2kAjcDj0Qn08pI15q7XnYkKtS+qcLiX2sLA5lCVSL2VnU+C5psjiKvuaHYz6bS59UTlHdbsXnSeQ16rQ7W7RBpspssMoLz/uN3deHQLAiVBJcbkpJwhm3GVrqfTx7AP8y9SmBeQRxCq1w5qGNVynSPk9Cpdjog8LxJknhy6rkJ77Ll4KDFOxu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jpeg;base64,/9j/4AAQSkZJRgABAQAAAQABAAD/2wCEAAkGBhQSERUUExQUFBQVGBoYGBcYFRoXHBgdFxwYGB0aGBgYGyYfFxkkGhgYHy8gJCcpLCwtFx4xNTAqNSYrLCkBCQoKDgwOGg8PGiwkHyQ2LCkvLCwsLCksNCwsLCwqLCotLywsLCwsLywsLCwsLSksLCwsLCwsLCwsLCwsLCwsLP/AABEIAMIBAwMBIgACEQEDEQH/xAAcAAABBQEBAQAAAAAAAAAAAAAFAAEDBAYHAgj/xABAEAABAgQEBAQEBAUDBAEFAAABAhEAAyExBAUSQQZRYXETIoGRMqGx8AdCwdEUI1Lh8RUzghZicpIkF3OissL/xAAaAQACAwEBAAAAAAAAAAAAAAAEBQACAwEG/8QAMxEAAQQABAIIBQQDAQAAAAAAAQACAxEEEiExIkEFE1FhcZGh8BQygbHBM0LR4SM08VL/2gAMAwEAAhEDEQA/AOLY2qyYrxczSTpmERUUlrxRhtoWso4imhRMvDEBy3aIYsDazLSN0oUKLeDw9XLMOdflEJoWutaXGgqrRdKQJQAuak/pEuLwQA8tT97C0MiV5T8u8Yl4cAQiWxFpIKHERKgJFSX6RERDRtuhgaKcmGhQo6qp0mLElZsAKx4w8grUEgOTGny7h4TfMmqbD3r+3rA80zYxxI3Dwvk+VbHhUI0jTUIDA8zuRzrT2gX+IUvQgJSwDuthVROz7tGnOEThJSSWToA1dVN5UjtGA4g4kTMJW+oiiBs5/MegH6czHncK10k/WNFhegxD2shyk1oslNUnYH77RFDmGj1IFLyjjaUKFCjqqnJhoUKIoneGhQoiiUKFCiKJQoUKIokIUKFEUShQoURRKFChRFEZzXBrUoqrpG56c4HYbBqWWSCT0jZS8AJuhNaqDi3ygvknCqdSgiiyD5lAgdAOQvWFPxojZR3Tk4LrHZuSw07K3QlaQdAFSdi7V63gSRWOtY3hpMjDhCSpUxnUHuTuOkAP+kJaEhUwFSi7jYAWZr/OJD0gyjf0UmwDjWX6rKysCijKCzTYsn94nmytApZ3JNPYQUk4IlRI3oAWDNb/ADEk3h1cyuhSgCzp59BuIucQL4iqtgIHCEEkYZRSpbjmz15DtufSK8pT0e4aCmKyspNFaUsQNVHbYAX2gdLwrJ1EtUhmrSN2PDgTazcwggUh5T8oZUe5hrSL/wDo6rioZ/k8EF4bughGXWGobEmHw5WoJSHJiVWDVSlT+sb/AIQ4VCfEUsWsfT9zA+JxTYWZkThsG6V9ckP4S4dKQuasV+BA+aj/APqP+Rjb5FlyZakhgEy/Mr/yNQn5ue8Q4paZUl3HloB1+/pAuTnehBALqLqJe5Nh98zHnZXyYgly9DHEyFoYEJ/FDiErnCSk0T5ld1Cg9BX1EYFRi7m+K8SapRLkl35/d/WKMekwsIhia0LzeKlMkhPJKGh4UEoRNCh4UdUShGFCjiiaFDgQjEUTQoeGjq4lChQ7RFE0KFCiKJQoUKIolChQoii6Hkef6SfFlAm6WPoxrGxk5/KmgKMuYkpooULcyCKN1pHJ/wDU2q78mFu0F8jz9aUqTLqVCxIpejEX6iPP4jB5hmAXpIMQLDSV1PAYuRPSsFK1ADzLYBv6fM9Bc+kesLw/KxKdKVKCB5iUh6AVCaFzelbxyzC8ZYgJ8BStKag0AKtmWr81rxsuDM0Osr8VISSGRrYpNa1d6O5hdNg5IQTfgtRNnBDTqj+EyDDJR5pJ0ONIUxNd1b6iGcHltFiflMmWl0BLqBZJ8rNzA7/SCYzNOoo8WSVlRHmYF1ENQs5ZQAId2jm3GOMKGKncvTW6UAE/0nzKJrWjEXgaFj5n0SutfQzHSlT4qwniKAJCQhLeWtq0Fg5NT6xjZ/m0psxp63gr/HJIFdXXk5vzMCMym65gEsMBQAbn9THo8KxzeEoLEuDuIK1heEps1Xl0sVNew9I2uC4WV4RfTbT7fMPSMzlGfzsKTpUioYhSR5WL3G78oP8ADnF6sRiQhaaVPlo/cH94HxXxDgTpQWuG6lhrmV5wGRhKvMKhT1Y2AMaFGNSl07kFXsCfq0Ws1yghc0gswAANO5BsaQOwGXJ0pmrudSW6BvneFTpOs4nFM46aKahWf4MrwqhV9u+5+sc/OOUh0glq/Ro7PNy0TJJanX6xz3irJvAQSoA0AT/yLk+gA/8AaGPR+Ib+m7tQOOiJ42nZYow0SeHHgiPQhedITQ0PCjqqmhQ8KIpSaHh4RERSkzQiIdXtDRFKTNDR6MM0RcITQoeElnraOriaFDmGiLiUKFCiKJQoTQoiiOSVpUjwyEoU/wAel3A1GpdydgGY0qLxbxORYjDJTPWlGmlQoOejb+x9oiyvMBIWSqXLWSGAmJ1AVB1AGjsGrzMWOIOK5uIUkrPmT8Ktx2MLndZnAaOHn/Schzctk6jal5yoS1qpq1n4gRUdudomx0pY8qEncuzUBvSkUcmm6SVbm5Nev7Rs8jRIXIUVz0hQJLGhB5gv5iRt0ged3VuurCJw7BK2nGisLLxi0rdKy4IIIJFt6WrE0+YSdSwXJu5q+5eDGMytJ1CTikEqqUWHuRXftAWfhD4hStRLXA7UY2rzjdj2v1H9qkkD4+/yr7qvNngAh62DH76RLl+LCAVEAmwcvQ3bkesRT8qIc7cj8QZth9ekeDJASXBcdQB6AVO8b00ikL/kDtRVK3MSCSphWo3vX3i7kEspnEvQJJVS3Ie8BcKlRUkc6RustQJY0Cqk0JYP3/T1gXFO6tuXe0Rhm53ZuxX5aZx0oQpQdNdwNVbG1GgthJBCUOX0pW3uWPc094rZfiHnMFOQkuO1Parv0gXJzCaVqKRqSFAB+nLmH+kIy0v02TklrV0HBJCpekVAdz13gJxVkwnI8MAKUTqLVYdINZOhMrBuqlHUo9auepJgfMx4AUrSC7VPI0Cedq32gGMua+28ism8RcOS4nmaU+KtKAyQpQHZ4ozZLbwbzhBTMWkgoAWVFKtJIUoBxqAr227vAZa3taPaxOtoXnpmjMbUEKJEiGKY3tDZSvEOBHrTHtaGu4iWplUcekywxcsaMGv67QtMMREXaXpRS1iCw3dy9SeVIiIj3pjyRECqV5aE0PDGLKhTQoUIRFxNCh2hR1cSaGhQ8RRKFChRxRX5kutxEuEwmogXioA1Lc4l/iNI8uoGz6mcekYEGqCYNIu3I5hMMhFVsW2dgT+0DcVikoVQEu5LHnbvFJchTBTEguxuKUvHhYJA6Rm2LWybWj5jlpraXkr8ziPZnq+Jy/P77R5lyyaARek4NRSwuoe7f2MbOcBuh2Nc7ZDw94u4HMShwSrSdg243eEuVoTXSFAg3dxawpEkrLpk4KUAVaQ6jyqAO+0Uc5pHFsto2SMdwbp0YlLDRqCqVZ2bq/PpsI1/DGXzVhS10KqkmlDbtd/aBvA2Ta8SBNlq0Ud9v8lo1GBzNWImYnDMmWtC1VS4JSlRHozJtzEKsZLuxnKiT3FMcM3UOfp2DZHspyFEpMxb61qTpJ6bJHJz9BFJOFlpbUWF3Av0+Xy6xr8swiJOFIVUhO/3W/zgblWGE1RK0MlAev5lGiR2uY8+JiS4lGtkADjWylxUozsMEITQn9b9gHbvGa4kxhwywyCoIdk7agkAP0Fo26JhQwbcDoNgIwfHGco8UgB0g0/7mJf0Jf0Ai2Ft0mWrCoH6HkO1c0zKcVqUpZ3JPUmpPUwLMGcVhkzCCDQ1oNz0t848KypIG55nl+4j2DJGtFJJLE5zrCFFcXsqywzVByyXAJZ7mL2HypB00JIBKi4AvS8ESdBRKQyda0oUssyXLEt0e55RSTEftZurRwa5n7KXOOHpODUNQMwqchJOwtZqRncWhS3meGEpJv2owcuY7fLXl86eDo/iVKGhU1NiZIKAw6s9CBUHrGfxnAc3EYrwpctUvCqVrLEBhu7/AJ7tSxHOFMGPympLvmT+B7tEvjDhYFD3zXIiIsZdgzNmIQLrUE9tRZ/S/pHYMP8AglIUpZVPUkaiEJSyqAV1OLvt25wSy38LcLgFonmaubNlupOrSASzDy9HepuIIf0vBlOUm/BCNj4wFybPuDjhFI8SY6VBVQliGDgMTcmMyRGo42mgzWM9U6YlS3OlkpGokNzUQxPLmdsyS5rDHCl5jBebPkqYgNDyGil4jy0X8JlapjVAB1VcflDmju3W0UiIIDgTQQzmECyvMJ6Q7RNIwilORYXP3vFiQN1QNJNBV4cGERDR1VpKFDtCMRSk0KPQWeZhRFKWlx+QkOZZVN0AagK6WFRzox2gejLwsvq8hswDvyUNt6wb/iQgpVLJll6EKY1FQa1ETiVKK0lLBb1A+B9nKjTv8oVCZ7Rr5r0RhZJqB9P4/hZaZhwlenUWr/b9I8LlEbhgWuH9rmOkYfIcGQUzhM8RTuqXiJawNwQkJGqAObcMSZa3lzJigW0pmICVOb2JBHtHY8cxxo2sH4NwGiFZdhQonQkrpyqQOgsI94jSFAJIIBZQsxNGbkIuYqUpEoiXS2o8h27tFAyypSiwJYf/AIt+0RrsxzLpGUVWvvZRT8AlR/lhXb9ekFcjmTZSwnzs4olRubCnUWPeLWGmnS1AizANUl68z/aNbwvlKl6VBKAGNxWpvX0tAmIxOVhDhoiIogHZgaRmVPnrlOUAEJuhICiwruNSjUAfvHOOCsUV5mbAzjMDqoRqdfO/lbeOv4KS2/7B+nvHD82mTJWPmrACJiJylp0pYAhWoFI5WI7wH0fUgkjGlhTEuIILeRX0JMlS0ymmEV58g9fqYD4/PpUlJ0gAJavNRAZudz/6wJzvFTZypaFpbVLBIDhKSWp13gx/02J80agwAB6Gzkd2AhO2NrKLyrtY1jc0h7+5BMyxi1YZS6hI82qodyzJ+9o59jccnEJKdLJQoHUTUtQJA+pjrmaZQmXIKFLcBzWgA/QAbxzE43DalFCAWDJJoC2+n6P8oZ4J4IJaCruc2QaEUs9OlgFx5en3SPJXUg8o8rlk77nb76QtVK0YfVoeAIAqXDnQCTY35+nsIuyMrM4FSDV9+vKKuAkpOpRD7s7OKb7f3gjhceEst0MLpFAG2HP5xhI4i8u61jaD82y334eYA4c6AUrUuqgBamx2LP8AONombLSlKlTauSFE6W6Fmow35RxqZxapM5GJk/BKDaSSgEq1ApDVUdJcntyD0f8Ar6YpanGmWtZUUp/LrVrVppckl+dLNCmXo6aZ2fz/AIUkMZdV0F2rEYeSVCYZhKjZSS1DzI2vXrHO+JPxRVLmTJUvDoYOkTFlRIDMCB2r9tBvB8QSZkhUyTMSpMqUHQXBcMAFpNg5jm2KydWKnkAFUyYpyRZ1Gprs5v0iuBwzMx68bduis9pDRlNoHip2tZWtWoqLqLuTzjxLnISmYNOsrSACbIcpV7sG9TGnzHg2XLlSiVfzFFT7AAPcEglVOr1YUgGnJVhExSQf5RBqhqHVVjtQe8eijnie3Q/jmhXxyNOo/KFJm6Xajhj2v+kNqT/TWNdJ/D/Ez5SZyZS2WCQ/IbtyO3PtGbmZQsT/AACAleoIY0Yn+rk2/KNY543kgHUbodzHt5KCVh1TNagl2BUo7JAcm220aXhXADw1LmgpRq0h6Alno92rHROCODkyFKCUhQmM6lXARe4+EmsR8bY/CyZ6ap1SkkpS1tRYqAtqLXb2hRL0j1zjDG0+I99qOigEbwXnXn2LnHE+SpT/ALaHV8SlAUA6mwHWMqoRrc9xCsUlX8OlYkIcqcsCeQG8ZNSYb4Mu6unHX1+qAxjW57aNPReYZo9Q0GIFNCh4URRHM9wi5U74jQugg+oIa0eslmgrAnHSHuzkn3p3i/hcYmdhkSTp1y3qb3+YqKdIr5jlXgt5krJAI0nUGNQzWpsWIhaH23q36Hb+07MNO61m29fhGMSmXLYFXlNRQ0fm7PEeKBSQpCtQZ77D6RQ/nTykzFvpASkFNgPupi9h8vUsED77wIWhm58VrZcdBXYgsnHKUtR233fkIO5LlsuYgqWFE1oPKK7vE2WZKkL0BOpSqOzt269YNTMGJepNCxI7t9B+8Z4jEt+VmivDAd3apsJhZNNQV5agCoDUbZ42uUl0ApS27+vLYbxncnyKctCSlA0qVYh/Lt/iN4MrTLlCWC5apJAtzawvCTEyC6tESSMYA3mUAzDN0S9Q+JSiNLuLUc9K2vHL+IMa+OkTFpDvLK7F/Ofy2DJDN0EFuK8aETylKiVD4iHZzWj1Zm5Rks7mKmLBNToHpf8ASG+Aw+U5u0LDEPblLRuKXX5eJRNnJfyqDbkuAASelabCNTgswUnWxCgAwJ6sKC7B45VwrjJi/DMxCiCW1VHw7k7BmeNnh+ICJrFCNOzgtVi9K7QqnhLHUOS3kj61mgQnjbX4S6k6khgCWYOCS+5v7M0cxlCo+cdJ4lx3jrOgP5QgJQKm5LAEt/aMinh9WpRCFM7Ch9erwzwbxHHTlnLG40QEGmTiwAFXe1PU+hMX8vyjxlS1aCpKiwSTfra3Ic42uUcBJEvxsUHYO1kgH+o/mPTtBTJQh1r0DWlLJQKMyQkADmW+cSXHNAIj81WOG7Lte5ZDiiZhZafDTLJmN+UgAc3LE/WMZiZoowAA2EHc3kzlT1mYllMFEf0hTFIDUsYopytS1BIBfkA9/b5wZhw2Ngs9+6pOHPOgVPAZeqcSAWCRqJNWsLcySGEU8VKZRDu28Hcfh1yUEAUJGouLh2FDRnPrAVMsGzvyguN5cS69EJJHlptapsFi1y1aklnDcwQbgg0I6R1ThVSJSJdlzlISZi3olJIUpuyR7xyxeE7D1u/6x0H8O8nPhLWq6iAkE3TVy24enpAXSIaY81/2t8KCHZSFFxhLC8RL1E+Apb1oWLuXufLEfC+Yfwc928aXNdBRTzD4QAFbHUD1Zto1XE+TDETpctKtKpQ0ku1SlxtWpIPaFk/ACVKlgqOqWUKmqY6Sx1BKVdtPq7wtbiI+pDXdmy3eBq47LY5ZnyZqSQnRpJQEno1enJukZjP+B8EtSJq5a9a1FRCVadTmuosf3jZYDK0SwQwAKnG/+axieOOOlScV4UlImFCC5ZwFFwH/AKu0KsMJDL/gsfWkM0sLyGjT3Xqh2ZfiRKwi/CQjWAAkIQQAGslRPWOc5txSuZPXMUiWoqV5ipJIswAD0SAGA6R5zrDGaszNBQtRdRKmBJuQ/WPGR4WW5MxlKNEhwX9I9Th8NDCzPVnmqSOe59DRX8POWvBrKlJRLe6U6X5hKRStox6jWkbDiKSdCZYoNgLJA/WMripITQFzvBmEIIJHMofGA6A8gq8KFDwel6UPDNDxxdWnGW+YlKSOdz9YIZbl7u9EgUs56t1P6xkhq1FiSXu941eEmr8Ia9T/ACpuTcmFWIa5o3TuBwcSar7KyuSyqK2AelSYuFCglCQ4UetH72P+Iy2KxhEwDVT6cz3jS4rO0SZcsImJWsebQQFNYBz1d2gSSJ/DWtreORupKNYWQrCocuVqeoDtTYet+nvFl+DnJKlKTRSnJJcq7Cr97Q0ri1RlmapLlIDFncEqdmZhaIsNxDMWh9RSJp0hi1Huo/pbvAOSTWx3InO3Sl0XJsT/ACtaymWhNWuzbn0EY/jvjmWkmVhZg87+KplFV6AFVg3K3SDOZZjMRgV6QkFnUoAMxUAwf4tjblHJ8Vh9TqNVGrk378zGeBwzXvL38uSGkYbLhuhs7EJKrknrHqZOC0imkppc1u36iLKZgA0FAIO9v8iIhIYuGFdtmHyj0QIQmQjn4rUcK5nMlyVoBSE3Dl7sCE7BhWC+DxK560S5TLUTz3uXP9RG228BOHOGJmKOlCaFnAVtzUHB2ju+V5YjDyESkAAS0hLsxLXJ7mphDjZo4nEjUlFOxJgaAshwzwf4CgucXmkMz0SCXvue0GMxlJTaWlXTYAfubwW/h9czWRQANDz8ElTuL0aETsQXPtxtDfEcQLlgcfnPjT0ylTArQ5KUjyPZI6kGPeWol4ULxCzqYnSl/iIFz05QRkcLpSqYtglx2/wP3MA+L8ww8nCpkpWlSiCSEVdR3KtgGg9uWQiNmx0NeqY5mZco9Fh86z6ZiJi1rNFEHSKAAUAHICL+WEzJEwJDKcFShySCw5s5PtGcwM7XNYeZ7vGmyyTMkEqDMlYcKcBquFAD8wLesPJmhjQwabUsoXFx7kFOFXMBTUoFCdTJfrW/7QJXh0pUQpQS21Tz5P8AONPmctSZQCJZMhC0KXMUNJUogEhvygEt7RkjIUp2qSaubP8ApeCsOcwJvRY4ggEUNVeRjEFQTqDAgkN8Xux6R2fhHJNXhzSPilgoAsHqPYM39o4H/AKJbbb7+7x1n8J86CEiUVqcEBCXp5nJbq/1gPpOL/Fmadt/BZslkeHDYrf4vLVJUgFGsrPnWUsEJT6b2vF1WYpbQgBkkOdh/ekXcxRqlEFWl99weUYPLc+K1LQoAgH3agf73jzxYaNe7VYWnENs8kVzrPFy0qVLQ+kEi5s/m/tHOs8w8oYdKkYiXqmgkzFkuTuAEVCxu4JEa/NsROTqIIGp0hg7D4XruHjFTuFJekpNVGz/AJSYMweRoBJrw1R4iLW8ACyUvAhYIE3UQHJV8Pata9oL8P5CAtMxX5b0o52fnEE3haYDp1ANTdj2jRalYaWyF006VC+p+YN+fSHE+ItuVjrtZRxa5nN2WW4wxilTClAZI9zGUWkg1gvmOZCYpyCFOa8/vpFcqSrd4Z4dpiYG0lk9SvJtDY9ARZm4PlECpZF4KDgUGWFu68mFHoLMKOrlLT4VCUspZDcqfMi8Sz80KhpHw7N984EZjiFE6ajeJMnkrcciedn3O8LTEKzuTtshL8gCiQEqWX68r9H9q84rPUvfpGoPDaRLXMWsSwAdIUptRALB2NSxrYwMw+WKUUf91nuXLBtrxdszTqFyTDPBAI1UWUyJ02YES9SjsK/Qb7Ru8VgkyZIllZcF1FTJBUBaWhIUpTVGosOkVOGMnXh8QyyStQOrQqtaM+xL3v6xu8xcZcrwJOqaryNpdXUl67b2pvCfGYm5Ggbaf9WsTDGLN2ufHPQMOpGpHmAS72D6muzv/eAGMzRGkCWpyCSWAP8AZmEVsXgFeMZZSQsltJoQeVdzBjJODpv8QErlnyl1Ahg3Iu3SDwyGFuYnvVeukccrR3WhMtSlOsM5DVqSfkEg84IcPYNU2elBSlRJAAcFPUszHvHQct4VkJUvUjWFl9OlGkbhnEaTKOBEJxHjFRsNI0sEjkPsQDL0iyi1o8F1zRFxSOXrg3h5UglSyBsCyd+31jTzV6erdefOJ5/lSAkOHFekRCclwkt7Vjz8wc6SnEX70/vZLpJTM7OR/wAU+HX5CSK7RDMQop5Eiv3yix5Q4BPt+8U81xpRKUQWYUPU79I0kALGscdhyo63zPp6LBgJdpzWB4yztYBlJNDdnoBc2tapjlWLmOos7OQxYPU7CN5xlM1EgEgsCTuom7vehoO8YSZJJcb2of3vzh5gGNYxO5RlaGhVMG8slbW5PUd40mS8SgrUmaKLDE/Fa1DZmvtATAz0DyzCUtcgPfbSd/WDuTcMpng+EVIY6V6ksQqvkTW37wZiCyiZPNZRBwrIfoqnFecTAgSSNKPKspKfzeZiFGraVCkZoTzcbwd4g4fVJmiU4UCNT8tr+kBV5csB1OHNrRthzGGCljNnLySlIxf5SKX/AH/WL0nElFU0ILg/tyMWuFuDJ2OJ0qTLQmhWqooLADpGjxf4ZrSCJU3xVj/t0g9AXv35xSbEQtdkJ1Uja86rYcGfiWMShMiaTLnBLCZfVp3Y/ma/qe0XEQH8QVmalKQQHS+ssw1KJYai2zM71jnCckmySoKlLRNFUnkRYj941fDUpONpitXlo4Onlcb26d4UzwsYc7Dw+fkiIGZDmrVa6b4C5elU0AkBVVAghQuDuDzehEZ3MsCCxlzAoChY+xLXHeDszgOVVTEAM2mmoclC3KsZmZJUhS0t5UFmBodn62MAQ5QTkdfiioXB2xteJik2FSL7W+7Rls3xS5iZqaBQAKUiqiAa+jP7iDWKl68RpYi5LewtFdORTMPOMzUPMCH2ZVFMRuA4hlAWMNk67hdlDn6DbZc9VKNj7EfpHv8A0yYKlKubs1oP4/h+YJwKSFgq8qgQd925Ro+IcvnrlIRLSGXQsGowNTs8Nn40NLQK19EsGDPFd6eq50meResTIUlVr8o1X/05mpDqKeoiWXw6JQ8qUlR3O3YfrEdjYf2myozCy/uGiyn+kLP5DCjVKw896S3G1HhRT4t3aPNX+Fb2HyWEk4hSS+qvWv1gnIzVbApby/E1H6E9eUCJcsEs7PuYkA1JYEAA2dn69YaPY126WxTSN2KJ47FBSklh8Iqmt9q2azbQTyzEpFNLjYF2HPekAcHgyVJClaQTE83E+GogAMOrv3gZ8YcMgRIldedy6jkGeJRiJY8IHWzJejKo6afE7/SN7xDiEYSQPCC9RskKQ4ZJJKisijerkRw7A51rlgpIRMkp8hMwCurUSkFmUSbCLJ/E2c4UqVJWoNUpJJIDAqqyt/cwjl6Oe93CNtx9kS+ZriHE6KXHZkg6Zp0BTqWU/E7tpvdgbHkY1Mv8YkoSE/7idO8p1JLBg+tLi736Fqnlk3NtSlHQkAhtLatPJipyG53iqhbPSGZwDHtp6yfiA48l2PhP8Rpc2YmXN1qUtwFrMtCBc1Ca9BU8o6XjeIpGGw4mzlhCTYkHUrlpTUkkV7Vj5WE4WSKwUzLijEYgpE+YpZS7E3AIAIFOggV3RgEmaPQHf+lm+pazei7lmn4l4ZBRpny1hY1eU1SOanFC/wCUsekTcOZtIxS1eHNExXxllgm4Hw0IALe8cBnqSpnCgQlm7U3vb5xPk2eTMHMTMkuF6SHUCxChWgNQ3P2jB/RLSw5Sc3etiAxuVteK+ksZmLK0h2FSTAjiDOiJaUoTVZqbsBGFy7i3+IlBcyalMwUKQWBa/lvBDKs4OIUpJPkQFLSG+IpG6ruYTHCOYbcNt0XFho25XbqpnuCmFetgofmOqoDWb1jEZpMV4zBChYFRHoSCL0/WNvxNjgg+FXxFpClJALq1WSlhe3v0gEMgxBX4k2X4aHupQFthWvJxyhthX5W2/bkiHhr6AKzSMLqUlITVZbV8vUx1TK8AMJIEptUxSu2ompJ+Q7CAGFwSSR5kp8M6rgEHZtxvXrGokzUL0ETApSA6jyHXl5iBGeLnMgA5KCHqzZWe4iy9Qna1M4Fd2N6bMB9Iw+ZYxQcrSTWoFD77DrHS8adUw6iSAajcdD97QKSiUmRPxK5YUuWUmWlQ8utSlJSFg3SAErI3ZrPGmEkqgRariGcF2sdj+MsVIkfwYSiQGGvQFCYXY+ZZU4PMBmciDfD/AOKvhSAJ3iTZwcbVuxKubUdjbeOf5liZk2apc0qVMUXUTcnrHhODL1pQH0O8OnYOF7KeB2mu37pMJpA45fDVb1X4nTZ89JUlEqVZWoqWd6uGYWsOfaNnwfmUhc51LQpRL6gpAHs/YX3jiK1NSwiIisDS9GRyNpnCtRi3taWnVfWeZ4ZpZEpvEIo5Z2Lt9YATuHUGSznWkEqqHN6ejx895dxNisOoKlT5qCmzLLexp8o2eR/jViZav/kIRPcEav8AbXtunylv/H1hVN0PMzihIPdt9/5VIcQWCge/33Lf4HLgFklID6a2J7A/dIFcaSly2IIMpNS1an8xHIMz8yPQrk34iYDEqQywhZPwzE6CFdFPpN6Vi/nKUlCvElp0hlVUC7Bq0Y7UhXckUw6xp+v4TJs5kdosJw3l65s3xFAaBXzUD9Hb5vGkxGKGthUi39ooIx3iWZIFkig9t4iK1anFyC0EyAyOs6I1rcqIT0KmpJUpwOv1JgFLwyEksDepeKWY8UHDnTp1BbhaSSKb23qIx+c5uVzD4ZUlDBk6iQ+5rUQZhsFI/nQKHlxDI1vVZwgFnFOoh4wmFxEooGrUFbsIUEHAtGmvkqDFX2IJIWklmbYf3hT8uUkEs4u4ILDryhwUquNLCkVSC/KPQC70SJxGXUX6KdGJmSyl6hJoDXq0XNcqaSX8NR2NQfVv2i9Kx8paFGckEN5QPiJepfY7seUW1ZYk4dM1MhK5Ol1HxCJqWJdz8Lf8bcoGdIOYo7cvyj2Yc/tcCN6N36e+5AJuWkVuG2rXtEE2lGAMaiRw5OCJcyWqXNlqIohT6XZ0lWxDt6PGfx2WLlqVrFQa0P1jSOUONWFlNAWtzNaaPl5qk8TSFkEaTXeI1JcWhJDXsY3OoQbbBUlHJ/uIedM1Ko309ogIGz+sepaXNKRK5roedlNMlq/NSv3XePaZR03Begc2ZiWH3vBTAYjR8SkqKQSHAUGVTftB7N84wRShcrDBE5vN5nlvpoUpLkVLsfcwI6ZwNBtozqW72s3gsFpZesOKgOK+5EbjJeNZMmWlRSpK0ka2CSkgGqUKfcG3QRzqYhTOouNjQ+gb6RDMmHS1WisuFbP85XWzdUCAF1DOOPsEcV48szFnRoSCjToqouXLn4m/SKuc/iGhaZYSAoJHmfm5YDkkBqd45xKk7qcCInrGbejYRW5pU+LkaBoFrsdxL4ivInTqqWvSLWA4pShSXJGyr1Fb8+fpGIBPWJ5ctyKxo7Bx1S6zFyE2voSZgpX8OJgrrqFC9R5SQa8gYr5LwyuemdKKz4a5RTcgBQLpLWKqkOzgGAfAudBEoCcQav5lONtgCx0+h5PBTLPxNlozCZLUAJIWQFy66mBYkdSxcNvSPORRyMlLdwNz3JhLI/qy0bnUWuQ8QYMypypakFK0EJU9wR9Yhky1KoHI6bE8uUdt4h/CuXi1GbJmeGVVCVHUHJBNb2JO+0V8L+FUpEslU7QyDqYj4nNS4+AgdO8Mx0jHkA5+9UG0sLrLvfYuNycAoqat7x7XgGAHOoPZ3Helu8a/NcNLp4aJgQkl5igHXW9gR2rFtPDCJ4QqRMSEKSSXdSkrY+UhNhUMa37tr8YNzsi/hmtFLnP8M9GqeYtfe0QLR0EafNsqUlTKcFxQgH69YHfwRqNKfmP3gxk4ItByQUaQJQaCeW8TYiSNIWSj+hRJT7bejR4VgtIOpx28zxUWgG1I3OSQURYQgzxm2mit9kvFkmYllHw1v8J+GvJX7tBRWc0ZTpKSQ46c/vlHM8HglTFhKRU79OfaDs1ZSEywoqAoFC7i1e8Kp8HGHU0/RNYcVIW8QRLO1omNMUlSm8oCSzj+rp7wFxODTpcEatwaUr77RChU1Tu7irD6Ut2iWQlRSpEwEH8t3ftcCN2RmMVeyxe7rDdK5hsGrSGVhSOaloB9QVPCiicjX/VL/wDcQ0d4f/Xopxjkg+OnBRcU/tFZ4ueMFpCQhKW/Nq69dq94ixCAkkAv6Whi01pSVvGY5rXhvvlFnDnUCCpkgb+1AL9o84WdoUHGpJFnvHnElJPkDCpqftu0cOpr1WzaaM169iK5bnSpCWlKISS5DadRFnIcs3OzmPGMzmasalL1UPlUoq35E+sUsLLcJZySbbQawuTyiP5qgjSSLF1FqAbept6wM/q2OzEao6LrZG5Wmh46IJh5hV5Qw3ckJFHNXoaesQBupDiDuazUJ1IlyjLQBpP5tRd6vYuGe8BUSCaAFxGzHhwuqQs0ZYct3SkRg1TCSlJL2Aq9gwHcxf8A9EWiVqUgBRokO6jzIAsANzBHK9UvDpWUAKKyEPQqZtX/ABFK7PAxGOXMUVU2Sz7fEWHpfrGHWPcSBsFcRNaATuVRXhFoIuSzlg4HQm0WE4dKpKlayFpUPKdwXduxaNtg82lJeXMvpZQADEEVFneMpm5QZpTLSEpl2uX3LnnFI8Q6R2Utrnau/DNYLBvuQdRI51iF4vCYdSjqFBfntR48eHqNaki42ruO0HByEdHexXmSpLF3H9O4FauDBGZipCJYlITqfUVTSkaqtpSl/hA3PXtFb/Sl6U28z6agOxYg8v7jnCnYUMlLgKSPNRi5NiXr3peM3ZXHdbtEjB8vvs98lV8pLE6Q1wHc/KkSKSzVenaJcxwPh+H5CkqS76woFyahhS1nP6Qb4aw2FWCJ5WhSQySFBlEnd/hAFDekcfIGtzbjzXI4i55YaB+vkqWWZgpFCfKbh4Pz8HKOg6TqmABKU0cnkOZMWZ+UyxKQoCRoKapUqoVQOSFg7av+RoNquX41Uk6sOhOLnJGokAqTKBpQCqlWJUKCgha94kOZm/l5ph1Zi4XG10PG444KSiUklRTQkDcV1OLd+UDsNxhJmJOqaEn8w6nalT2jF53mGNXKbEIVKNDVJTqFWDE7Py5QDxc5EtCRpUmYwPxFlVYvy3ty9YEj6Pa4cR1vkrun6sXXfqujSc0MxKloDSw4E2YwQakUCSVKNPhbba4qYTiVUj4Syg4dIDF+aS7Uq1Y5/iuK58wJC1J0pDBISAAwAoAG2vEUjNj+ZR+ogkdGkXdLA49rtPuuiT8cJh1atShUk3UbueX+IEY7M0LneJMAAoDpLW3As8S8JT8uJK8VNmIBNUAhiGrqI8yfS8UuOM8y9c0qwaFkFKaKSUpSoU8rqcjcuL94pFBxloB8leTFDTb8IHjgoHchTs4/aPOEyszVBAUEqFnf9AaRDK4pnplqQlSQFBn8NClAMzJWoFSB/wCJEUpeazkhkzZiQS7BRFedDDURSVQoJa6ePNqDS6tw/wACpQhQGtS1ONak6Umm1Sz7OfaGxnDXgy6LTLNgBVj0bfmYweS/iDi5Cg86ZNluCqXMWVAtyJLpPbo7xo5nHSMSFNqlaEpZC1JOqtWcVVXpR4UTYXFNfZNj372TODGQubl0Hd/aK4HIi2r4UsSVCqlAcizDvGVx+JSkEpBALgBSnVenpGuwGZ4rGESsN4Y1Jq6ahrlRJoBGc4hnSJRmI8Qz548qpiQhMoEX0NqUvv5Yrh82ch2p7P5VppGgUEBGdgU0AtvSFAZSqwod9QxK/i5O1QiJVmg++UNCgkoFuxTS7x7FxChRUq7NkSyEfzFf+Jhp4/mn/l9DChQKf1D4I9v6TfFGAKK+9kmL2WSU/wAQkaQzJ2G+mFChe/5SmTdx4/yiPEI/+RL/APsJ+es/WMHl/wDuiFCjbB/pnwH5Q+J3b4n8Ilj/APfXAfGqImKYtUw0KCsPy8EDiOfirWXb9/8A+TGz/CHBS5mOmJmIQsCW4CkhQB5gEXhQoG6QJGHkI7FtHs36/Yodx8NOOmhNAFFIAowFAA1h0jILNTChRvgv0W+AXMV83vsWsUgHK5ZIBInsCRUAiZQH0HsIz+BP8wd/1hQorDs/xP3W03zM8B9giXEA/mzejN0tblE/D80pSFJJSRqYgsR5TYi0KFFHfo+X2REf+x5/dazCDxJZK/ORKml1eYuEuC53BtHOM6xS5k0la1LNA6lFRYWDnaFCjPAjjcq9LbNVdQ8g7n6CK+0PChq1JJd/orU0fypfUrf5RTMPCiN2XZd/oPsEjHmFCiyxKaHEKFHVRdR/CaYdGMqf9gC/MmMdxhLCcVNSkAALLABgPQQoUJoP9yT6fhOH/wCsg6BSFChQ3QK//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2" descr="data:image/jpeg;base64,/9j/4AAQSkZJRgABAQAAAQABAAD/2wCEAAkGBhQSERUUExQUFBQVGBoYGBcYFRoXHBgdFxwYGB0aGBgYGyYfFxkkGhgYHy8gJCcpLCwtFx4xNTAqNSYrLCkBCQoKDgwOGg8PGiwkHyQ2LCkvLCwsLCksNCwsLCwqLCotLywsLCwsLywsLCwsLSksLCwsLCwsLCwsLCwsLCwsLP/AABEIAMIBAwMBIgACEQEDEQH/xAAcAAABBQEBAQAAAAAAAAAAAAAFAAEDBAYHAgj/xABAEAABAgQEBAQEBAUDBAEFAAABAhEAAyExBAUSQQZRYXETIoGRMqGx8AdCwdEUI1Lh8RUzghZicpIkF3OissL/xAAaAQACAwEBAAAAAAAAAAAAAAAEBQACAwEG/8QAMxEAAQQABAIIBQQDAQAAAAAAAQACAxEEEiExIkEFE1FhcZGh8BQygbHBM0LR4SM08VL/2gAMAwEAAhEDEQA/AOLY2qyYrxczSTpmERUUlrxRhtoWso4imhRMvDEBy3aIYsDazLSN0oUKLeDw9XLMOdflEJoWutaXGgqrRdKQJQAuak/pEuLwQA8tT97C0MiV5T8u8Yl4cAQiWxFpIKHERKgJFSX6RERDRtuhgaKcmGhQo6qp0mLElZsAKx4w8grUEgOTGny7h4TfMmqbD3r+3rA80zYxxI3Dwvk+VbHhUI0jTUIDA8zuRzrT2gX+IUvQgJSwDuthVROz7tGnOEThJSSWToA1dVN5UjtGA4g4kTMJW+oiiBs5/MegH6czHncK10k/WNFhegxD2shyk1oslNUnYH77RFDmGj1IFLyjjaUKFCjqqnJhoUKIoneGhQoiiUKFCiKJQoUKIokIUKFEUShQoURRKFChRFEZzXBrUoqrpG56c4HYbBqWWSCT0jZS8AJuhNaqDi3ygvknCqdSgiiyD5lAgdAOQvWFPxojZR3Tk4LrHZuSw07K3QlaQdAFSdi7V63gSRWOtY3hpMjDhCSpUxnUHuTuOkAP+kJaEhUwFSi7jYAWZr/OJD0gyjf0UmwDjWX6rKysCijKCzTYsn94nmytApZ3JNPYQUk4IlRI3oAWDNb/ADEk3h1cyuhSgCzp59BuIucQL4iqtgIHCEEkYZRSpbjmz15DtufSK8pT0e4aCmKyspNFaUsQNVHbYAX2gdLwrJ1EtUhmrSN2PDgTazcwggUh5T8oZUe5hrSL/wDo6rioZ/k8EF4bughGXWGobEmHw5WoJSHJiVWDVSlT+sb/AIQ4VCfEUsWsfT9zA+JxTYWZkThsG6V9ckP4S4dKQuasV+BA+aj/APqP+Rjb5FlyZakhgEy/Mr/yNQn5ue8Q4paZUl3HloB1+/pAuTnehBALqLqJe5Nh98zHnZXyYgly9DHEyFoYEJ/FDiErnCSk0T5ld1Cg9BX1EYFRi7m+K8SapRLkl35/d/WKMekwsIhia0LzeKlMkhPJKGh4UEoRNCh4UdUShGFCjiiaFDgQjEUTQoeGjq4lChQ7RFE0KFCiKJQoUKIolChQoii6Hkef6SfFlAm6WPoxrGxk5/KmgKMuYkpooULcyCKN1pHJ/wDU2q78mFu0F8jz9aUqTLqVCxIpejEX6iPP4jB5hmAXpIMQLDSV1PAYuRPSsFK1ADzLYBv6fM9Bc+kesLw/KxKdKVKCB5iUh6AVCaFzelbxyzC8ZYgJ8BStKag0AKtmWr81rxsuDM0Osr8VISSGRrYpNa1d6O5hdNg5IQTfgtRNnBDTqj+EyDDJR5pJ0ONIUxNd1b6iGcHltFiflMmWl0BLqBZJ8rNzA7/SCYzNOoo8WSVlRHmYF1ENQs5ZQAId2jm3GOMKGKncvTW6UAE/0nzKJrWjEXgaFj5n0SutfQzHSlT4qwniKAJCQhLeWtq0Fg5NT6xjZ/m0psxp63gr/HJIFdXXk5vzMCMym65gEsMBQAbn9THo8KxzeEoLEuDuIK1heEps1Xl0sVNew9I2uC4WV4RfTbT7fMPSMzlGfzsKTpUioYhSR5WL3G78oP8ADnF6sRiQhaaVPlo/cH94HxXxDgTpQWuG6lhrmV5wGRhKvMKhT1Y2AMaFGNSl07kFXsCfq0Ws1yghc0gswAANO5BsaQOwGXJ0pmrudSW6BvneFTpOs4nFM46aKahWf4MrwqhV9u+5+sc/OOUh0glq/Ro7PNy0TJJanX6xz3irJvAQSoA0AT/yLk+gA/8AaGPR+Ib+m7tQOOiJ42nZYow0SeHHgiPQhedITQ0PCjqqmhQ8KIpSaHh4RERSkzQiIdXtDRFKTNDR6MM0RcITQoeElnraOriaFDmGiLiUKFCiKJQoTQoiiOSVpUjwyEoU/wAel3A1GpdydgGY0qLxbxORYjDJTPWlGmlQoOejb+x9oiyvMBIWSqXLWSGAmJ1AVB1AGjsGrzMWOIOK5uIUkrPmT8Ktx2MLndZnAaOHn/Schzctk6jal5yoS1qpq1n4gRUdudomx0pY8qEncuzUBvSkUcmm6SVbm5Nev7Rs8jRIXIUVz0hQJLGhB5gv5iRt0ged3VuurCJw7BK2nGisLLxi0rdKy4IIIJFt6WrE0+YSdSwXJu5q+5eDGMytJ1CTikEqqUWHuRXftAWfhD4hStRLXA7UY2rzjdj2v1H9qkkD4+/yr7qvNngAh62DH76RLl+LCAVEAmwcvQ3bkesRT8qIc7cj8QZth9ekeDJASXBcdQB6AVO8b00ikL/kDtRVK3MSCSphWo3vX3i7kEspnEvQJJVS3Ie8BcKlRUkc6RustQJY0Cqk0JYP3/T1gXFO6tuXe0Rhm53ZuxX5aZx0oQpQdNdwNVbG1GgthJBCUOX0pW3uWPc094rZfiHnMFOQkuO1Parv0gXJzCaVqKRqSFAB+nLmH+kIy0v02TklrV0HBJCpekVAdz13gJxVkwnI8MAKUTqLVYdINZOhMrBuqlHUo9auepJgfMx4AUrSC7VPI0Cedq32gGMua+28ism8RcOS4nmaU+KtKAyQpQHZ4ozZLbwbzhBTMWkgoAWVFKtJIUoBxqAr227vAZa3taPaxOtoXnpmjMbUEKJEiGKY3tDZSvEOBHrTHtaGu4iWplUcekywxcsaMGv67QtMMREXaXpRS1iCw3dy9SeVIiIj3pjyRECqV5aE0PDGLKhTQoUIRFxNCh2hR1cSaGhQ8RRKFChRxRX5kutxEuEwmogXioA1Lc4l/iNI8uoGz6mcekYEGqCYNIu3I5hMMhFVsW2dgT+0DcVikoVQEu5LHnbvFJchTBTEguxuKUvHhYJA6Rm2LWybWj5jlpraXkr8ziPZnq+Jy/P77R5lyyaARek4NRSwuoe7f2MbOcBuh2Nc7ZDw94u4HMShwSrSdg243eEuVoTXSFAg3dxawpEkrLpk4KUAVaQ6jyqAO+0Uc5pHFsto2SMdwbp0YlLDRqCqVZ2bq/PpsI1/DGXzVhS10KqkmlDbtd/aBvA2Ta8SBNlq0Ud9v8lo1GBzNWImYnDMmWtC1VS4JSlRHozJtzEKsZLuxnKiT3FMcM3UOfp2DZHspyFEpMxb61qTpJ6bJHJz9BFJOFlpbUWF3Av0+Xy6xr8swiJOFIVUhO/3W/zgblWGE1RK0MlAev5lGiR2uY8+JiS4lGtkADjWylxUozsMEITQn9b9gHbvGa4kxhwywyCoIdk7agkAP0Fo26JhQwbcDoNgIwfHGco8UgB0g0/7mJf0Jf0Ai2Ft0mWrCoH6HkO1c0zKcVqUpZ3JPUmpPUwLMGcVhkzCCDQ1oNz0t848KypIG55nl+4j2DJGtFJJLE5zrCFFcXsqywzVByyXAJZ7mL2HypB00JIBKi4AvS8ESdBRKQyda0oUssyXLEt0e55RSTEftZurRwa5n7KXOOHpODUNQMwqchJOwtZqRncWhS3meGEpJv2owcuY7fLXl86eDo/iVKGhU1NiZIKAw6s9CBUHrGfxnAc3EYrwpctUvCqVrLEBhu7/AJ7tSxHOFMGPympLvmT+B7tEvjDhYFD3zXIiIsZdgzNmIQLrUE9tRZ/S/pHYMP8AglIUpZVPUkaiEJSyqAV1OLvt25wSy38LcLgFonmaubNlupOrSASzDy9HepuIIf0vBlOUm/BCNj4wFybPuDjhFI8SY6VBVQliGDgMTcmMyRGo42mgzWM9U6YlS3OlkpGokNzUQxPLmdsyS5rDHCl5jBebPkqYgNDyGil4jy0X8JlapjVAB1VcflDmju3W0UiIIDgTQQzmECyvMJ6Q7RNIwilORYXP3vFiQN1QNJNBV4cGERDR1VpKFDtCMRSk0KPQWeZhRFKWlx+QkOZZVN0AagK6WFRzox2gejLwsvq8hswDvyUNt6wb/iQgpVLJll6EKY1FQa1ETiVKK0lLBb1A+B9nKjTv8oVCZ7Rr5r0RhZJqB9P4/hZaZhwlenUWr/b9I8LlEbhgWuH9rmOkYfIcGQUzhM8RTuqXiJawNwQkJGqAObcMSZa3lzJigW0pmICVOb2JBHtHY8cxxo2sH4NwGiFZdhQonQkrpyqQOgsI94jSFAJIIBZQsxNGbkIuYqUpEoiXS2o8h27tFAyypSiwJYf/AIt+0RrsxzLpGUVWvvZRT8AlR/lhXb9ekFcjmTZSwnzs4olRubCnUWPeLWGmnS1AizANUl68z/aNbwvlKl6VBKAGNxWpvX0tAmIxOVhDhoiIogHZgaRmVPnrlOUAEJuhICiwruNSjUAfvHOOCsUV5mbAzjMDqoRqdfO/lbeOv4KS2/7B+nvHD82mTJWPmrACJiJylp0pYAhWoFI5WI7wH0fUgkjGlhTEuIILeRX0JMlS0ymmEV58g9fqYD4/PpUlJ0gAJavNRAZudz/6wJzvFTZypaFpbVLBIDhKSWp13gx/02J80agwAB6Gzkd2AhO2NrKLyrtY1jc0h7+5BMyxi1YZS6hI82qodyzJ+9o59jccnEJKdLJQoHUTUtQJA+pjrmaZQmXIKFLcBzWgA/QAbxzE43DalFCAWDJJoC2+n6P8oZ4J4IJaCruc2QaEUs9OlgFx5en3SPJXUg8o8rlk77nb76QtVK0YfVoeAIAqXDnQCTY35+nsIuyMrM4FSDV9+vKKuAkpOpRD7s7OKb7f3gjhceEst0MLpFAG2HP5xhI4i8u61jaD82y334eYA4c6AUrUuqgBamx2LP8AONombLSlKlTauSFE6W6Fmow35RxqZxapM5GJk/BKDaSSgEq1ApDVUdJcntyD0f8Ar6YpanGmWtZUUp/LrVrVppckl+dLNCmXo6aZ2fz/AIUkMZdV0F2rEYeSVCYZhKjZSS1DzI2vXrHO+JPxRVLmTJUvDoYOkTFlRIDMCB2r9tBvB8QSZkhUyTMSpMqUHQXBcMAFpNg5jm2KydWKnkAFUyYpyRZ1Gprs5v0iuBwzMx68bduis9pDRlNoHip2tZWtWoqLqLuTzjxLnISmYNOsrSACbIcpV7sG9TGnzHg2XLlSiVfzFFT7AAPcEglVOr1YUgGnJVhExSQf5RBqhqHVVjtQe8eijnie3Q/jmhXxyNOo/KFJm6Xajhj2v+kNqT/TWNdJ/D/Ez5SZyZS2WCQ/IbtyO3PtGbmZQsT/AACAleoIY0Yn+rk2/KNY543kgHUbodzHt5KCVh1TNagl2BUo7JAcm220aXhXADw1LmgpRq0h6Alno92rHROCODkyFKCUhQmM6lXARe4+EmsR8bY/CyZ6ap1SkkpS1tRYqAtqLXb2hRL0j1zjDG0+I99qOigEbwXnXn2LnHE+SpT/ALaHV8SlAUA6mwHWMqoRrc9xCsUlX8OlYkIcqcsCeQG8ZNSYb4Mu6unHX1+qAxjW57aNPReYZo9Q0GIFNCh4URRHM9wi5U74jQugg+oIa0eslmgrAnHSHuzkn3p3i/hcYmdhkSTp1y3qb3+YqKdIr5jlXgt5krJAI0nUGNQzWpsWIhaH23q36Hb+07MNO61m29fhGMSmXLYFXlNRQ0fm7PEeKBSQpCtQZ77D6RQ/nTykzFvpASkFNgPupi9h8vUsED77wIWhm58VrZcdBXYgsnHKUtR233fkIO5LlsuYgqWFE1oPKK7vE2WZKkL0BOpSqOzt269YNTMGJepNCxI7t9B+8Z4jEt+VmivDAd3apsJhZNNQV5agCoDUbZ42uUl0ApS27+vLYbxncnyKctCSlA0qVYh/Lt/iN4MrTLlCWC5apJAtzawvCTEyC6tESSMYA3mUAzDN0S9Q+JSiNLuLUc9K2vHL+IMa+OkTFpDvLK7F/Ofy2DJDN0EFuK8aETylKiVD4iHZzWj1Zm5Rks7mKmLBNToHpf8ASG+Aw+U5u0LDEPblLRuKXX5eJRNnJfyqDbkuAASelabCNTgswUnWxCgAwJ6sKC7B45VwrjJi/DMxCiCW1VHw7k7BmeNnh+ICJrFCNOzgtVi9K7QqnhLHUOS3kj61mgQnjbX4S6k6khgCWYOCS+5v7M0cxlCo+cdJ4lx3jrOgP5QgJQKm5LAEt/aMinh9WpRCFM7Ch9erwzwbxHHTlnLG40QEGmTiwAFXe1PU+hMX8vyjxlS1aCpKiwSTfra3Ic42uUcBJEvxsUHYO1kgH+o/mPTtBTJQh1r0DWlLJQKMyQkADmW+cSXHNAIj81WOG7Lte5ZDiiZhZafDTLJmN+UgAc3LE/WMZiZoowAA2EHc3kzlT1mYllMFEf0hTFIDUsYopytS1BIBfkA9/b5wZhw2Ngs9+6pOHPOgVPAZeqcSAWCRqJNWsLcySGEU8VKZRDu28Hcfh1yUEAUJGouLh2FDRnPrAVMsGzvyguN5cS69EJJHlptapsFi1y1aklnDcwQbgg0I6R1ThVSJSJdlzlISZi3olJIUpuyR7xyxeE7D1u/6x0H8O8nPhLWq6iAkE3TVy24enpAXSIaY81/2t8KCHZSFFxhLC8RL1E+Apb1oWLuXufLEfC+Yfwc928aXNdBRTzD4QAFbHUD1Zto1XE+TDETpctKtKpQ0ku1SlxtWpIPaFk/ACVKlgqOqWUKmqY6Sx1BKVdtPq7wtbiI+pDXdmy3eBq47LY5ZnyZqSQnRpJQEno1enJukZjP+B8EtSJq5a9a1FRCVadTmuosf3jZYDK0SwQwAKnG/+axieOOOlScV4UlImFCC5ZwFFwH/AKu0KsMJDL/gsfWkM0sLyGjT3Xqh2ZfiRKwi/CQjWAAkIQQAGslRPWOc5txSuZPXMUiWoqV5ipJIswAD0SAGA6R5zrDGaszNBQtRdRKmBJuQ/WPGR4WW5MxlKNEhwX9I9Th8NDCzPVnmqSOe59DRX8POWvBrKlJRLe6U6X5hKRStox6jWkbDiKSdCZYoNgLJA/WMripITQFzvBmEIIJHMofGA6A8gq8KFDwel6UPDNDxxdWnGW+YlKSOdz9YIZbl7u9EgUs56t1P6xkhq1FiSXu941eEmr8Ia9T/ACpuTcmFWIa5o3TuBwcSar7KyuSyqK2AelSYuFCglCQ4UetH72P+Iy2KxhEwDVT6cz3jS4rO0SZcsImJWsebQQFNYBz1d2gSSJ/DWtreORupKNYWQrCocuVqeoDtTYet+nvFl+DnJKlKTRSnJJcq7Cr97Q0ri1RlmapLlIDFncEqdmZhaIsNxDMWh9RSJp0hi1Huo/pbvAOSTWx3InO3Sl0XJsT/ACtaymWhNWuzbn0EY/jvjmWkmVhZg87+KplFV6AFVg3K3SDOZZjMRgV6QkFnUoAMxUAwf4tjblHJ8Vh9TqNVGrk378zGeBwzXvL38uSGkYbLhuhs7EJKrknrHqZOC0imkppc1u36iLKZgA0FAIO9v8iIhIYuGFdtmHyj0QIQmQjn4rUcK5nMlyVoBSE3Dl7sCE7BhWC+DxK560S5TLUTz3uXP9RG228BOHOGJmKOlCaFnAVtzUHB2ju+V5YjDyESkAAS0hLsxLXJ7mphDjZo4nEjUlFOxJgaAshwzwf4CgucXmkMz0SCXvue0GMxlJTaWlXTYAfubwW/h9czWRQANDz8ElTuL0aETsQXPtxtDfEcQLlgcfnPjT0ylTArQ5KUjyPZI6kGPeWol4ULxCzqYnSl/iIFz05QRkcLpSqYtglx2/wP3MA+L8ww8nCpkpWlSiCSEVdR3KtgGg9uWQiNmx0NeqY5mZco9Fh86z6ZiJi1rNFEHSKAAUAHICL+WEzJEwJDKcFShySCw5s5PtGcwM7XNYeZ7vGmyyTMkEqDMlYcKcBquFAD8wLesPJmhjQwabUsoXFx7kFOFXMBTUoFCdTJfrW/7QJXh0pUQpQS21Tz5P8AONPmctSZQCJZMhC0KXMUNJUogEhvygEt7RkjIUp2qSaubP8ApeCsOcwJvRY4ggEUNVeRjEFQTqDAgkN8Xux6R2fhHJNXhzSPilgoAsHqPYM39o4H/AKJbbb7+7x1n8J86CEiUVqcEBCXp5nJbq/1gPpOL/Fmadt/BZslkeHDYrf4vLVJUgFGsrPnWUsEJT6b2vF1WYpbQgBkkOdh/ekXcxRqlEFWl99weUYPLc+K1LQoAgH3agf73jzxYaNe7VYWnENs8kVzrPFy0qVLQ+kEi5s/m/tHOs8w8oYdKkYiXqmgkzFkuTuAEVCxu4JEa/NsROTqIIGp0hg7D4XruHjFTuFJekpNVGz/AJSYMweRoBJrw1R4iLW8ACyUvAhYIE3UQHJV8Pata9oL8P5CAtMxX5b0o52fnEE3haYDp1ANTdj2jRalYaWyF006VC+p+YN+fSHE+ItuVjrtZRxa5nN2WW4wxilTClAZI9zGUWkg1gvmOZCYpyCFOa8/vpFcqSrd4Z4dpiYG0lk9SvJtDY9ARZm4PlECpZF4KDgUGWFu68mFHoLMKOrlLT4VCUspZDcqfMi8Sz80KhpHw7N984EZjiFE6ajeJMnkrcciedn3O8LTEKzuTtshL8gCiQEqWX68r9H9q84rPUvfpGoPDaRLXMWsSwAdIUptRALB2NSxrYwMw+WKUUf91nuXLBtrxdszTqFyTDPBAI1UWUyJ02YES9SjsK/Qb7Ru8VgkyZIllZcF1FTJBUBaWhIUpTVGosOkVOGMnXh8QyyStQOrQqtaM+xL3v6xu8xcZcrwJOqaryNpdXUl67b2pvCfGYm5Ggbaf9WsTDGLN2ufHPQMOpGpHmAS72D6muzv/eAGMzRGkCWpyCSWAP8AZmEVsXgFeMZZSQsltJoQeVdzBjJODpv8QErlnyl1Ahg3Iu3SDwyGFuYnvVeukccrR3WhMtSlOsM5DVqSfkEg84IcPYNU2elBSlRJAAcFPUszHvHQct4VkJUvUjWFl9OlGkbhnEaTKOBEJxHjFRsNI0sEjkPsQDL0iyi1o8F1zRFxSOXrg3h5UglSyBsCyd+31jTzV6erdefOJ5/lSAkOHFekRCclwkt7Vjz8wc6SnEX70/vZLpJTM7OR/wAU+HX5CSK7RDMQop5Eiv3yix5Q4BPt+8U81xpRKUQWYUPU79I0kALGscdhyo63zPp6LBgJdpzWB4yztYBlJNDdnoBc2tapjlWLmOos7OQxYPU7CN5xlM1EgEgsCTuom7vehoO8YSZJJcb2of3vzh5gGNYxO5RlaGhVMG8slbW5PUd40mS8SgrUmaKLDE/Fa1DZmvtATAz0DyzCUtcgPfbSd/WDuTcMpng+EVIY6V6ksQqvkTW37wZiCyiZPNZRBwrIfoqnFecTAgSSNKPKspKfzeZiFGraVCkZoTzcbwd4g4fVJmiU4UCNT8tr+kBV5csB1OHNrRthzGGCljNnLySlIxf5SKX/AH/WL0nElFU0ILg/tyMWuFuDJ2OJ0qTLQmhWqooLADpGjxf4ZrSCJU3xVj/t0g9AXv35xSbEQtdkJ1Uja86rYcGfiWMShMiaTLnBLCZfVp3Y/ma/qe0XEQH8QVmalKQQHS+ssw1KJYai2zM71jnCckmySoKlLRNFUnkRYj941fDUpONpitXlo4Onlcb26d4UzwsYc7Dw+fkiIGZDmrVa6b4C5elU0AkBVVAghQuDuDzehEZ3MsCCxlzAoChY+xLXHeDszgOVVTEAM2mmoclC3KsZmZJUhS0t5UFmBodn62MAQ5QTkdfiioXB2xteJik2FSL7W+7Rls3xS5iZqaBQAKUiqiAa+jP7iDWKl68RpYi5LewtFdORTMPOMzUPMCH2ZVFMRuA4hlAWMNk67hdlDn6DbZc9VKNj7EfpHv8A0yYKlKubs1oP4/h+YJwKSFgq8qgQd925Ro+IcvnrlIRLSGXQsGowNTs8Nn40NLQK19EsGDPFd6eq50meResTIUlVr8o1X/05mpDqKeoiWXw6JQ8qUlR3O3YfrEdjYf2myozCy/uGiyn+kLP5DCjVKw896S3G1HhRT4t3aPNX+Fb2HyWEk4hSS+qvWv1gnIzVbApby/E1H6E9eUCJcsEs7PuYkA1JYEAA2dn69YaPY126WxTSN2KJ47FBSklh8Iqmt9q2azbQTyzEpFNLjYF2HPekAcHgyVJClaQTE83E+GogAMOrv3gZ8YcMgRIldedy6jkGeJRiJY8IHWzJejKo6afE7/SN7xDiEYSQPCC9RskKQ4ZJJKisijerkRw7A51rlgpIRMkp8hMwCurUSkFmUSbCLJ/E2c4UqVJWoNUpJJIDAqqyt/cwjl6Oe93CNtx9kS+ZriHE6KXHZkg6Zp0BTqWU/E7tpvdgbHkY1Mv8YkoSE/7idO8p1JLBg+tLi736Fqnlk3NtSlHQkAhtLatPJipyG53iqhbPSGZwDHtp6yfiA48l2PhP8Rpc2YmXN1qUtwFrMtCBc1Ca9BU8o6XjeIpGGw4mzlhCTYkHUrlpTUkkV7Vj5WE4WSKwUzLijEYgpE+YpZS7E3AIAIFOggV3RgEmaPQHf+lm+pazei7lmn4l4ZBRpny1hY1eU1SOanFC/wCUsekTcOZtIxS1eHNExXxllgm4Hw0IALe8cBnqSpnCgQlm7U3vb5xPk2eTMHMTMkuF6SHUCxChWgNQ3P2jB/RLSw5Sc3etiAxuVteK+ksZmLK0h2FSTAjiDOiJaUoTVZqbsBGFy7i3+IlBcyalMwUKQWBa/lvBDKs4OIUpJPkQFLSG+IpG6ruYTHCOYbcNt0XFho25XbqpnuCmFetgofmOqoDWb1jEZpMV4zBChYFRHoSCL0/WNvxNjgg+FXxFpClJALq1WSlhe3v0gEMgxBX4k2X4aHupQFthWvJxyhthX5W2/bkiHhr6AKzSMLqUlITVZbV8vUx1TK8AMJIEptUxSu2ompJ+Q7CAGFwSSR5kp8M6rgEHZtxvXrGokzUL0ETApSA6jyHXl5iBGeLnMgA5KCHqzZWe4iy9Qna1M4Fd2N6bMB9Iw+ZYxQcrSTWoFD77DrHS8adUw6iSAajcdD97QKSiUmRPxK5YUuWUmWlQ8utSlJSFg3SAErI3ZrPGmEkqgRariGcF2sdj+MsVIkfwYSiQGGvQFCYXY+ZZU4PMBmciDfD/AOKvhSAJ3iTZwcbVuxKubUdjbeOf5liZk2apc0qVMUXUTcnrHhODL1pQH0O8OnYOF7KeB2mu37pMJpA45fDVb1X4nTZ89JUlEqVZWoqWd6uGYWsOfaNnwfmUhc51LQpRL6gpAHs/YX3jiK1NSwiIisDS9GRyNpnCtRi3taWnVfWeZ4ZpZEpvEIo5Z2Lt9YATuHUGSznWkEqqHN6ejx895dxNisOoKlT5qCmzLLexp8o2eR/jViZav/kIRPcEav8AbXtunylv/H1hVN0PMzihIPdt9/5VIcQWCge/33Lf4HLgFklID6a2J7A/dIFcaSly2IIMpNS1an8xHIMz8yPQrk34iYDEqQywhZPwzE6CFdFPpN6Vi/nKUlCvElp0hlVUC7Bq0Y7UhXckUw6xp+v4TJs5kdosJw3l65s3xFAaBXzUD9Hb5vGkxGKGthUi39ooIx3iWZIFkig9t4iK1anFyC0EyAyOs6I1rcqIT0KmpJUpwOv1JgFLwyEksDepeKWY8UHDnTp1BbhaSSKb23qIx+c5uVzD4ZUlDBk6iQ+5rUQZhsFI/nQKHlxDI1vVZwgFnFOoh4wmFxEooGrUFbsIUEHAtGmvkqDFX2IJIWklmbYf3hT8uUkEs4u4ILDryhwUquNLCkVSC/KPQC70SJxGXUX6KdGJmSyl6hJoDXq0XNcqaSX8NR2NQfVv2i9Kx8paFGckEN5QPiJepfY7seUW1ZYk4dM1MhK5Ol1HxCJqWJdz8Lf8bcoGdIOYo7cvyj2Yc/tcCN6N36e+5AJuWkVuG2rXtEE2lGAMaiRw5OCJcyWqXNlqIohT6XZ0lWxDt6PGfx2WLlqVrFQa0P1jSOUONWFlNAWtzNaaPl5qk8TSFkEaTXeI1JcWhJDXsY3OoQbbBUlHJ/uIedM1Ko309ogIGz+sepaXNKRK5roedlNMlq/NSv3XePaZR03Begc2ZiWH3vBTAYjR8SkqKQSHAUGVTftB7N84wRShcrDBE5vN5nlvpoUpLkVLsfcwI6ZwNBtozqW72s3gsFpZesOKgOK+5EbjJeNZMmWlRSpK0ka2CSkgGqUKfcG3QRzqYhTOouNjQ+gb6RDMmHS1WisuFbP85XWzdUCAF1DOOPsEcV48szFnRoSCjToqouXLn4m/SKuc/iGhaZYSAoJHmfm5YDkkBqd45xKk7qcCInrGbejYRW5pU+LkaBoFrsdxL4ivInTqqWvSLWA4pShSXJGyr1Fb8+fpGIBPWJ5ctyKxo7Bx1S6zFyE2voSZgpX8OJgrrqFC9R5SQa8gYr5LwyuemdKKz4a5RTcgBQLpLWKqkOzgGAfAudBEoCcQav5lONtgCx0+h5PBTLPxNlozCZLUAJIWQFy66mBYkdSxcNvSPORRyMlLdwNz3JhLI/qy0bnUWuQ8QYMypypakFK0EJU9wR9Yhky1KoHI6bE8uUdt4h/CuXi1GbJmeGVVCVHUHJBNb2JO+0V8L+FUpEslU7QyDqYj4nNS4+AgdO8Mx0jHkA5+9UG0sLrLvfYuNycAoqat7x7XgGAHOoPZ3Helu8a/NcNLp4aJgQkl5igHXW9gR2rFtPDCJ4QqRMSEKSSXdSkrY+UhNhUMa37tr8YNzsi/hmtFLnP8M9GqeYtfe0QLR0EafNsqUlTKcFxQgH69YHfwRqNKfmP3gxk4ItByQUaQJQaCeW8TYiSNIWSj+hRJT7bejR4VgtIOpx28zxUWgG1I3OSQURYQgzxm2mit9kvFkmYllHw1v8J+GvJX7tBRWc0ZTpKSQ46c/vlHM8HglTFhKRU79OfaDs1ZSEywoqAoFC7i1e8Kp8HGHU0/RNYcVIW8QRLO1omNMUlSm8oCSzj+rp7wFxODTpcEatwaUr77RChU1Tu7irD6Ut2iWQlRSpEwEH8t3ftcCN2RmMVeyxe7rDdK5hsGrSGVhSOaloB9QVPCiicjX/VL/wDcQ0d4f/Xopxjkg+OnBRcU/tFZ4ueMFpCQhKW/Nq69dq94ixCAkkAv6Whi01pSVvGY5rXhvvlFnDnUCCpkgb+1AL9o84WdoUHGpJFnvHnElJPkDCpqftu0cOpr1WzaaM169iK5bnSpCWlKISS5DadRFnIcs3OzmPGMzmasalL1UPlUoq35E+sUsLLcJZySbbQawuTyiP5qgjSSLF1FqAbept6wM/q2OzEao6LrZG5Wmh46IJh5hV5Qw3ckJFHNXoaesQBupDiDuazUJ1IlyjLQBpP5tRd6vYuGe8BUSCaAFxGzHhwuqQs0ZYct3SkRg1TCSlJL2Aq9gwHcxf8A9EWiVqUgBRokO6jzIAsANzBHK9UvDpWUAKKyEPQqZtX/ABFK7PAxGOXMUVU2Sz7fEWHpfrGHWPcSBsFcRNaATuVRXhFoIuSzlg4HQm0WE4dKpKlayFpUPKdwXduxaNtg82lJeXMvpZQADEEVFneMpm5QZpTLSEpl2uX3LnnFI8Q6R2Utrnau/DNYLBvuQdRI51iF4vCYdSjqFBfntR48eHqNaki42ruO0HByEdHexXmSpLF3H9O4FauDBGZipCJYlITqfUVTSkaqtpSl/hA3PXtFb/Sl6U28z6agOxYg8v7jnCnYUMlLgKSPNRi5NiXr3peM3ZXHdbtEjB8vvs98lV8pLE6Q1wHc/KkSKSzVenaJcxwPh+H5CkqS76woFyahhS1nP6Qb4aw2FWCJ5WhSQySFBlEnd/hAFDekcfIGtzbjzXI4i55YaB+vkqWWZgpFCfKbh4Pz8HKOg6TqmABKU0cnkOZMWZ+UyxKQoCRoKapUqoVQOSFg7av+RoNquX41Uk6sOhOLnJGokAqTKBpQCqlWJUKCgha94kOZm/l5ph1Zi4XG10PG444KSiUklRTQkDcV1OLd+UDsNxhJmJOqaEn8w6nalT2jF53mGNXKbEIVKNDVJTqFWDE7Py5QDxc5EtCRpUmYwPxFlVYvy3ty9YEj6Pa4cR1vkrun6sXXfqujSc0MxKloDSw4E2YwQakUCSVKNPhbba4qYTiVUj4Syg4dIDF+aS7Uq1Y5/iuK58wJC1J0pDBISAAwAoAG2vEUjNj+ZR+ogkdGkXdLA49rtPuuiT8cJh1atShUk3UbueX+IEY7M0LneJMAAoDpLW3As8S8JT8uJK8VNmIBNUAhiGrqI8yfS8UuOM8y9c0qwaFkFKaKSUpSoU8rqcjcuL94pFBxloB8leTFDTb8IHjgoHchTs4/aPOEyszVBAUEqFnf9AaRDK4pnplqQlSQFBn8NClAMzJWoFSB/wCJEUpeazkhkzZiQS7BRFedDDURSVQoJa6ePNqDS6tw/wACpQhQGtS1ONak6Umm1Sz7OfaGxnDXgy6LTLNgBVj0bfmYweS/iDi5Cg86ZNluCqXMWVAtyJLpPbo7xo5nHSMSFNqlaEpZC1JOqtWcVVXpR4UTYXFNfZNj372TODGQubl0Hd/aK4HIi2r4UsSVCqlAcizDvGVx+JSkEpBALgBSnVenpGuwGZ4rGESsN4Y1Jq6ahrlRJoBGc4hnSJRmI8Qz548qpiQhMoEX0NqUvv5Yrh82ch2p7P5VppGgUEBGdgU0AtvSFAZSqwod9QxK/i5O1QiJVmg++UNCgkoFuxTS7x7FxChRUq7NkSyEfzFf+Jhp4/mn/l9DChQKf1D4I9v6TfFGAKK+9kmL2WSU/wAQkaQzJ2G+mFChe/5SmTdx4/yiPEI/+RL/APsJ+es/WMHl/wDuiFCjbB/pnwH5Q+J3b4n8Ilj/APfXAfGqImKYtUw0KCsPy8EDiOfirWXb9/8A+TGz/CHBS5mOmJmIQsCW4CkhQB5gEXhQoG6QJGHkI7FtHs36/Yodx8NOOmhNAFFIAowFAA1h0jILNTChRvgv0W+AXMV83vsWsUgHK5ZIBInsCRUAiZQH0HsIz+BP8wd/1hQorDs/xP3W03zM8B9giXEA/mzejN0tblE/D80pSFJJSRqYgsR5TYi0KFFHfo+X2REf+x5/dazCDxJZK/ORKml1eYuEuC53BtHOM6xS5k0la1LNA6lFRYWDnaFCjPAjjcq9LbNVdQ8g7n6CK+0PChq1JJd/orU0fypfUrf5RTMPCiN2XZd/oPsEjHmFCiyxKaHEKFHVRdR/CaYdGMqf9gC/MmMdxhLCcVNSkAALLABgPQQoUJoP9yT6fhOH/wCsg6BSFChQ3QK//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185086" y="1328428"/>
            <a:ext cx="3958914" cy="5564234"/>
            <a:chOff x="5185086" y="1328428"/>
            <a:chExt cx="3958914" cy="5564234"/>
          </a:xfrm>
        </p:grpSpPr>
        <p:pic>
          <p:nvPicPr>
            <p:cNvPr id="12" name="Picture 11">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7981" y="1328428"/>
              <a:ext cx="3756019" cy="2622249"/>
            </a:xfrm>
            <a:prstGeom prst="rect">
              <a:avLst/>
            </a:prstGeom>
          </p:spPr>
        </p:pic>
        <p:sp>
          <p:nvSpPr>
            <p:cNvPr id="14" name="TextBox 13"/>
            <p:cNvSpPr txBox="1"/>
            <p:nvPr/>
          </p:nvSpPr>
          <p:spPr>
            <a:xfrm>
              <a:off x="5185086" y="4030340"/>
              <a:ext cx="3958913" cy="2862322"/>
            </a:xfrm>
            <a:prstGeom prst="rect">
              <a:avLst/>
            </a:prstGeom>
            <a:solidFill>
              <a:schemeClr val="accent5">
                <a:lumMod val="60000"/>
                <a:lumOff val="40000"/>
              </a:schemeClr>
            </a:solidFill>
          </p:spPr>
          <p:txBody>
            <a:bodyPr wrap="square" rtlCol="0">
              <a:spAutoFit/>
            </a:bodyPr>
            <a:lstStyle/>
            <a:p>
              <a:pPr algn="ctr" defTabSz="914400" fontAlgn="base"/>
              <a:r>
                <a:rPr lang="en-US" dirty="0" smtClean="0">
                  <a:solidFill>
                    <a:srgbClr val="FF0000"/>
                  </a:solidFill>
                </a:rPr>
                <a:t>“Obama </a:t>
              </a:r>
              <a:r>
                <a:rPr lang="en-US" dirty="0">
                  <a:solidFill>
                    <a:srgbClr val="FF0000"/>
                  </a:solidFill>
                </a:rPr>
                <a:t>Core is a comprehensive plan to dumb down schoolchildren so they will be obedient servants of the government and probably to indoctrinate them to accept the leftwing view of America and its history</a:t>
              </a:r>
              <a:r>
                <a:rPr lang="en-US" dirty="0" smtClean="0">
                  <a:solidFill>
                    <a:srgbClr val="FF0000"/>
                  </a:solidFill>
                </a:rPr>
                <a:t>.”</a:t>
              </a:r>
            </a:p>
            <a:p>
              <a:pPr algn="r" defTabSz="914400"/>
              <a:r>
                <a:rPr lang="en-US" dirty="0">
                  <a:solidFill>
                    <a:prstClr val="black"/>
                  </a:solidFill>
                  <a:hlinkClick r:id="rId5"/>
                </a:rPr>
                <a:t>Phyllis </a:t>
              </a:r>
              <a:r>
                <a:rPr lang="en-US" dirty="0" err="1">
                  <a:solidFill>
                    <a:prstClr val="black"/>
                  </a:solidFill>
                  <a:hlinkClick r:id="rId5"/>
                </a:rPr>
                <a:t>Schafly</a:t>
              </a:r>
              <a:r>
                <a:rPr lang="en-US" dirty="0">
                  <a:solidFill>
                    <a:prstClr val="black"/>
                  </a:solidFill>
                  <a:hlinkClick r:id="rId5"/>
                </a:rPr>
                <a:t>, October 2012</a:t>
              </a:r>
              <a:r>
                <a:rPr lang="en-US" dirty="0">
                  <a:solidFill>
                    <a:prstClr val="black"/>
                  </a:solidFill>
                </a:rPr>
                <a:t>, </a:t>
              </a:r>
              <a:r>
                <a:rPr lang="en-US" dirty="0" smtClean="0">
                  <a:solidFill>
                    <a:prstClr val="black"/>
                  </a:solidFill>
                </a:rPr>
                <a:t>cited </a:t>
              </a:r>
              <a:r>
                <a:rPr lang="en-US" dirty="0">
                  <a:solidFill>
                    <a:prstClr val="black"/>
                  </a:solidFill>
                </a:rPr>
                <a:t>by Benjamin Riley, </a:t>
              </a:r>
              <a:r>
                <a:rPr lang="en-US" dirty="0" smtClean="0">
                  <a:solidFill>
                    <a:prstClr val="black"/>
                  </a:solidFill>
                  <a:hlinkClick r:id="rId6"/>
                </a:rPr>
                <a:t>“</a:t>
              </a:r>
              <a:r>
                <a:rPr lang="en-US" dirty="0">
                  <a:solidFill>
                    <a:prstClr val="black"/>
                  </a:solidFill>
                  <a:hlinkClick r:id="rId6"/>
                </a:rPr>
                <a:t>Common Core-</a:t>
              </a:r>
              <a:r>
                <a:rPr lang="en-US" dirty="0" err="1">
                  <a:solidFill>
                    <a:prstClr val="black"/>
                  </a:solidFill>
                  <a:hlinkClick r:id="rId6"/>
                </a:rPr>
                <a:t>spiracy</a:t>
              </a:r>
              <a:r>
                <a:rPr lang="en-US" sz="1600" dirty="0" smtClean="0">
                  <a:solidFill>
                    <a:prstClr val="black"/>
                  </a:solidFill>
                  <a:hlinkClick r:id="rId6"/>
                </a:rPr>
                <a:t>”</a:t>
              </a:r>
              <a:endParaRPr lang="en-US" sz="1600" dirty="0">
                <a:solidFill>
                  <a:prstClr val="black"/>
                </a:solidFill>
              </a:endParaRPr>
            </a:p>
          </p:txBody>
        </p:sp>
      </p:grpSp>
      <p:sp>
        <p:nvSpPr>
          <p:cNvPr id="13" name="TextBox 12"/>
          <p:cNvSpPr txBox="1"/>
          <p:nvPr/>
        </p:nvSpPr>
        <p:spPr>
          <a:xfrm>
            <a:off x="4364087" y="2495635"/>
            <a:ext cx="530915" cy="369332"/>
          </a:xfrm>
          <a:prstGeom prst="rect">
            <a:avLst/>
          </a:prstGeom>
          <a:noFill/>
        </p:spPr>
        <p:txBody>
          <a:bodyPr wrap="none" rtlCol="0">
            <a:spAutoFit/>
          </a:bodyPr>
          <a:lstStyle/>
          <a:p>
            <a:r>
              <a:rPr lang="en-US" dirty="0" smtClean="0"/>
              <a:t>OR</a:t>
            </a:r>
            <a:endParaRPr lang="en-US" dirty="0"/>
          </a:p>
        </p:txBody>
      </p:sp>
      <p:grpSp>
        <p:nvGrpSpPr>
          <p:cNvPr id="2" name="Group 1"/>
          <p:cNvGrpSpPr/>
          <p:nvPr/>
        </p:nvGrpSpPr>
        <p:grpSpPr>
          <a:xfrm>
            <a:off x="0" y="1411055"/>
            <a:ext cx="5185086" cy="5420052"/>
            <a:chOff x="0" y="1411055"/>
            <a:chExt cx="5185086" cy="5420052"/>
          </a:xfrm>
        </p:grpSpPr>
        <p:pic>
          <p:nvPicPr>
            <p:cNvPr id="2050" name="Picture 2" descr="https://encrypted-tbn3.gstatic.com/images?q=tbn:ANd9GcTxy0Zdk4gjqeTxF03bs3hwl-dFjqdeie1IUBIHzGATeeSncDmY">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411055"/>
              <a:ext cx="3953436" cy="253962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0" y="4030340"/>
              <a:ext cx="5185086" cy="2800767"/>
            </a:xfrm>
            <a:prstGeom prst="rect">
              <a:avLst/>
            </a:prstGeom>
            <a:solidFill>
              <a:schemeClr val="accent3"/>
            </a:solidFill>
          </p:spPr>
          <p:txBody>
            <a:bodyPr wrap="square" rtlCol="0">
              <a:spAutoFit/>
            </a:bodyPr>
            <a:lstStyle/>
            <a:p>
              <a:pPr defTabSz="914400"/>
              <a:r>
                <a:rPr lang="en-US" dirty="0" smtClean="0">
                  <a:solidFill>
                    <a:prstClr val="black"/>
                  </a:solidFill>
                </a:rPr>
                <a:t>“I </a:t>
              </a:r>
              <a:r>
                <a:rPr lang="en-US" dirty="0">
                  <a:solidFill>
                    <a:prstClr val="black"/>
                  </a:solidFill>
                </a:rPr>
                <a:t>see the common core as a fertile and rich opportunity for really important professional learning by teachers </a:t>
              </a:r>
              <a:r>
                <a:rPr lang="en-US" dirty="0" smtClean="0">
                  <a:solidFill>
                    <a:prstClr val="black"/>
                  </a:solidFill>
                </a:rPr>
                <a:t>[because it] rests on a view of teaching as complex decision making… [requiring] instructional strategies that enable students to explore concepts and discuss them with each other, to question and respectfully challenge classmates’ assertions.”        </a:t>
              </a:r>
            </a:p>
            <a:p>
              <a:pPr algn="r" defTabSz="914400"/>
              <a:r>
                <a:rPr lang="en-US" sz="1600" dirty="0" smtClean="0">
                  <a:solidFill>
                    <a:prstClr val="black"/>
                  </a:solidFill>
                  <a:hlinkClick r:id="rId9"/>
                </a:rPr>
                <a:t>Charlotte </a:t>
              </a:r>
              <a:r>
                <a:rPr lang="en-US" sz="1600" dirty="0">
                  <a:solidFill>
                    <a:prstClr val="black"/>
                  </a:solidFill>
                  <a:hlinkClick r:id="rId9"/>
                </a:rPr>
                <a:t>Danielson, </a:t>
              </a:r>
              <a:endParaRPr lang="en-US" sz="1600" dirty="0" smtClean="0">
                <a:solidFill>
                  <a:prstClr val="black"/>
                </a:solidFill>
                <a:hlinkClick r:id="rId9"/>
              </a:endParaRPr>
            </a:p>
            <a:p>
              <a:pPr algn="r" defTabSz="914400"/>
              <a:r>
                <a:rPr lang="en-US" sz="1600" dirty="0" smtClean="0">
                  <a:solidFill>
                    <a:prstClr val="black"/>
                  </a:solidFill>
                  <a:hlinkClick r:id="rId9"/>
                </a:rPr>
                <a:t>interview </a:t>
              </a:r>
              <a:r>
                <a:rPr lang="en-US" sz="1600" dirty="0">
                  <a:solidFill>
                    <a:prstClr val="black"/>
                  </a:solidFill>
                  <a:hlinkClick r:id="rId9"/>
                </a:rPr>
                <a:t>with </a:t>
              </a:r>
              <a:r>
                <a:rPr lang="en-US" sz="1600" i="1" dirty="0">
                  <a:solidFill>
                    <a:prstClr val="black"/>
                  </a:solidFill>
                  <a:hlinkClick r:id="rId9"/>
                </a:rPr>
                <a:t>Education Week</a:t>
              </a:r>
              <a:r>
                <a:rPr lang="en-US" sz="1600" dirty="0">
                  <a:solidFill>
                    <a:prstClr val="black"/>
                  </a:solidFill>
                  <a:hlinkClick r:id="rId9"/>
                </a:rPr>
                <a:t>, </a:t>
              </a:r>
              <a:r>
                <a:rPr lang="en-US" sz="1600" dirty="0" smtClean="0">
                  <a:solidFill>
                    <a:prstClr val="black"/>
                  </a:solidFill>
                  <a:hlinkClick r:id="rId9"/>
                </a:rPr>
                <a:t>3/13/2013</a:t>
              </a:r>
              <a:endParaRPr lang="en-US" sz="1600" dirty="0">
                <a:solidFill>
                  <a:prstClr val="black"/>
                </a:solidFill>
              </a:endParaRPr>
            </a:p>
          </p:txBody>
        </p:sp>
      </p:grpSp>
    </p:spTree>
    <p:extLst>
      <p:ext uri="{BB962C8B-B14F-4D97-AF65-F5344CB8AC3E}">
        <p14:creationId xmlns:p14="http://schemas.microsoft.com/office/powerpoint/2010/main" val="21240606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5154" y="1815664"/>
            <a:ext cx="8499928" cy="672891"/>
          </a:xfrm>
        </p:spPr>
        <p:txBody>
          <a:bodyPr/>
          <a:lstStyle/>
          <a:p>
            <a:r>
              <a:rPr lang="en-US" dirty="0" smtClean="0"/>
              <a:t>College Content-Readiness Policy</a:t>
            </a:r>
            <a:endParaRPr lang="en-US" dirty="0"/>
          </a:p>
        </p:txBody>
      </p:sp>
    </p:spTree>
    <p:extLst>
      <p:ext uri="{BB962C8B-B14F-4D97-AF65-F5344CB8AC3E}">
        <p14:creationId xmlns:p14="http://schemas.microsoft.com/office/powerpoint/2010/main" val="199165881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Content Readiness?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86105294"/>
              </p:ext>
            </p:extLst>
          </p:nvPr>
        </p:nvGraphicFramePr>
        <p:xfrm>
          <a:off x="228101" y="1053191"/>
          <a:ext cx="8576852" cy="4556760"/>
        </p:xfrm>
        <a:graphic>
          <a:graphicData uri="http://schemas.openxmlformats.org/drawingml/2006/table">
            <a:tbl>
              <a:tblPr bandRow="1">
                <a:tableStyleId>{BC89EF96-8CEA-46FF-86C4-4CE0E7609802}</a:tableStyleId>
              </a:tblPr>
              <a:tblGrid>
                <a:gridCol w="1732487"/>
                <a:gridCol w="6844365"/>
              </a:tblGrid>
              <a:tr h="370840">
                <a:tc>
                  <a:txBody>
                    <a:bodyPr/>
                    <a:lstStyle/>
                    <a:p>
                      <a:pPr marL="0" marR="0">
                        <a:lnSpc>
                          <a:spcPct val="115000"/>
                        </a:lnSpc>
                        <a:spcBef>
                          <a:spcPts val="0"/>
                        </a:spcBef>
                        <a:spcAft>
                          <a:spcPts val="0"/>
                        </a:spcAft>
                      </a:pPr>
                      <a:r>
                        <a:rPr lang="en-US" sz="2000" dirty="0">
                          <a:solidFill>
                            <a:schemeClr val="tx2"/>
                          </a:solidFill>
                          <a:effectLst/>
                        </a:rPr>
                        <a:t>English Language Arts/Literacy</a:t>
                      </a:r>
                      <a:endParaRPr lang="en-US" sz="2000" b="0" dirty="0">
                        <a:solidFill>
                          <a:schemeClr val="tx2"/>
                        </a:solidFill>
                        <a:effectLst/>
                        <a:latin typeface="Arial" pitchFamily="34" charset="0"/>
                        <a:ea typeface="Calibri"/>
                        <a:cs typeface="Arial" pitchFamily="34" charset="0"/>
                      </a:endParaRPr>
                    </a:p>
                  </a:txBody>
                  <a:tcPr marL="68580" marR="68580" marT="0" marB="0"/>
                </a:tc>
                <a:tc>
                  <a:txBody>
                    <a:bodyPr/>
                    <a:lstStyle/>
                    <a:p>
                      <a:pPr marL="0" marR="0">
                        <a:lnSpc>
                          <a:spcPct val="115000"/>
                        </a:lnSpc>
                        <a:spcBef>
                          <a:spcPts val="0"/>
                        </a:spcBef>
                        <a:spcAft>
                          <a:spcPts val="0"/>
                        </a:spcAft>
                      </a:pPr>
                      <a:r>
                        <a:rPr lang="en-US" sz="2000" dirty="0">
                          <a:solidFill>
                            <a:schemeClr val="tx2"/>
                          </a:solidFill>
                          <a:effectLst/>
                        </a:rPr>
                        <a:t>Students who perform at the College Content-Ready level in English language arts/literacy demonstrate </a:t>
                      </a:r>
                      <a:r>
                        <a:rPr lang="en-US" sz="2000" b="1" dirty="0">
                          <a:solidFill>
                            <a:schemeClr val="tx2"/>
                          </a:solidFill>
                          <a:effectLst/>
                        </a:rPr>
                        <a:t>reading, writing, listening, and research </a:t>
                      </a:r>
                      <a:r>
                        <a:rPr lang="en-US" sz="2000" dirty="0">
                          <a:solidFill>
                            <a:schemeClr val="tx2"/>
                          </a:solidFill>
                          <a:effectLst/>
                        </a:rPr>
                        <a:t>skills necessary for introductory courses in a variety of disciplines. They also demonstrate subject-area knowledge and skills associated with readiness for </a:t>
                      </a:r>
                      <a:r>
                        <a:rPr lang="en-US" sz="2000" b="1" dirty="0">
                          <a:solidFill>
                            <a:schemeClr val="tx2"/>
                          </a:solidFill>
                          <a:effectLst/>
                        </a:rPr>
                        <a:t>entry-level, transferable, credit-bearing</a:t>
                      </a:r>
                      <a:r>
                        <a:rPr lang="en-US" sz="2000" dirty="0">
                          <a:solidFill>
                            <a:schemeClr val="tx2"/>
                          </a:solidFill>
                          <a:effectLst/>
                        </a:rPr>
                        <a:t> English and composition courses. </a:t>
                      </a:r>
                      <a:endParaRPr lang="en-US" sz="2000" b="0" dirty="0">
                        <a:solidFill>
                          <a:schemeClr val="tx2"/>
                        </a:solidFill>
                        <a:effectLst/>
                        <a:latin typeface="Arial" pitchFamily="34" charset="0"/>
                        <a:ea typeface="Calibri"/>
                        <a:cs typeface="Arial" pitchFamily="34" charset="0"/>
                      </a:endParaRPr>
                    </a:p>
                  </a:txBody>
                  <a:tcPr marL="68580" marR="68580" marT="0" marB="0"/>
                </a:tc>
              </a:tr>
              <a:tr h="370840">
                <a:tc>
                  <a:txBody>
                    <a:bodyPr/>
                    <a:lstStyle/>
                    <a:p>
                      <a:pPr marL="0" marR="0">
                        <a:lnSpc>
                          <a:spcPct val="115000"/>
                        </a:lnSpc>
                        <a:spcBef>
                          <a:spcPts val="0"/>
                        </a:spcBef>
                        <a:spcAft>
                          <a:spcPts val="0"/>
                        </a:spcAft>
                      </a:pPr>
                      <a:r>
                        <a:rPr lang="en-US" sz="2000" dirty="0">
                          <a:solidFill>
                            <a:schemeClr val="tx2"/>
                          </a:solidFill>
                          <a:effectLst/>
                        </a:rPr>
                        <a:t>Mathematics</a:t>
                      </a:r>
                      <a:endParaRPr lang="en-US" sz="2000" dirty="0">
                        <a:solidFill>
                          <a:schemeClr val="tx2"/>
                        </a:solidFill>
                        <a:effectLst/>
                        <a:latin typeface="Arial" pitchFamily="34" charset="0"/>
                        <a:ea typeface="Calibri"/>
                        <a:cs typeface="Arial" pitchFamily="34" charset="0"/>
                      </a:endParaRPr>
                    </a:p>
                  </a:txBody>
                  <a:tcPr marL="68580" marR="68580" marT="0" marB="0"/>
                </a:tc>
                <a:tc>
                  <a:txBody>
                    <a:bodyPr/>
                    <a:lstStyle/>
                    <a:p>
                      <a:pPr marL="0" marR="0">
                        <a:lnSpc>
                          <a:spcPct val="115000"/>
                        </a:lnSpc>
                        <a:spcBef>
                          <a:spcPts val="0"/>
                        </a:spcBef>
                        <a:spcAft>
                          <a:spcPts val="0"/>
                        </a:spcAft>
                      </a:pPr>
                      <a:r>
                        <a:rPr lang="en-US" sz="2000" dirty="0">
                          <a:solidFill>
                            <a:schemeClr val="tx2"/>
                          </a:solidFill>
                          <a:effectLst/>
                        </a:rPr>
                        <a:t>Students who perform at the College Content-Ready level in mathematics demonstrate </a:t>
                      </a:r>
                      <a:r>
                        <a:rPr lang="en-US" sz="2000" b="1" dirty="0">
                          <a:solidFill>
                            <a:schemeClr val="tx2"/>
                          </a:solidFill>
                          <a:effectLst/>
                        </a:rPr>
                        <a:t>foundational mathematical knowledge and quantitative reasoning skills </a:t>
                      </a:r>
                      <a:r>
                        <a:rPr lang="en-US" sz="2000" dirty="0">
                          <a:solidFill>
                            <a:schemeClr val="tx2"/>
                          </a:solidFill>
                          <a:effectLst/>
                        </a:rPr>
                        <a:t>necessary for introductory courses in a variety of disciplines. They also demonstrate subject-area knowledge and skills associated with readiness for </a:t>
                      </a:r>
                      <a:r>
                        <a:rPr lang="en-US" sz="2000" b="1" dirty="0">
                          <a:solidFill>
                            <a:schemeClr val="tx2"/>
                          </a:solidFill>
                          <a:effectLst/>
                        </a:rPr>
                        <a:t>entry-level, transferable, credit-bearing </a:t>
                      </a:r>
                      <a:r>
                        <a:rPr lang="en-US" sz="2000" dirty="0">
                          <a:solidFill>
                            <a:schemeClr val="tx2"/>
                          </a:solidFill>
                          <a:effectLst/>
                        </a:rPr>
                        <a:t>mathematics and statistics courses.</a:t>
                      </a:r>
                      <a:endParaRPr lang="en-US" sz="2000" dirty="0">
                        <a:solidFill>
                          <a:schemeClr val="tx2"/>
                        </a:solidFill>
                        <a:effectLst/>
                        <a:latin typeface="Arial" pitchFamily="34" charset="0"/>
                        <a:ea typeface="Calibri"/>
                        <a:cs typeface="Arial" pitchFamily="34" charset="0"/>
                      </a:endParaRPr>
                    </a:p>
                  </a:txBody>
                  <a:tcPr marL="68580" marR="68580" marT="0" marB="0"/>
                </a:tc>
              </a:tr>
            </a:tbl>
          </a:graphicData>
        </a:graphic>
      </p:graphicFrame>
    </p:spTree>
    <p:extLst>
      <p:ext uri="{BB962C8B-B14F-4D97-AF65-F5344CB8AC3E}">
        <p14:creationId xmlns:p14="http://schemas.microsoft.com/office/powerpoint/2010/main" val="397196431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Framework </a:t>
            </a:r>
            <a:br>
              <a:rPr lang="en-US" dirty="0" smtClean="0"/>
            </a:br>
            <a:r>
              <a:rPr lang="en-US" dirty="0" smtClean="0"/>
              <a:t>for Grade 11 Assessment Results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47966665"/>
              </p:ext>
            </p:extLst>
          </p:nvPr>
        </p:nvGraphicFramePr>
        <p:xfrm>
          <a:off x="304800" y="1447800"/>
          <a:ext cx="8400197"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76200" y="5983069"/>
            <a:ext cx="6934200" cy="646331"/>
          </a:xfrm>
          <a:prstGeom prst="rect">
            <a:avLst/>
          </a:prstGeom>
          <a:noFill/>
        </p:spPr>
        <p:txBody>
          <a:bodyPr wrap="square" rtlCol="0">
            <a:spAutoFit/>
          </a:bodyPr>
          <a:lstStyle/>
          <a:p>
            <a:r>
              <a:rPr lang="en-US" dirty="0" smtClean="0">
                <a:solidFill>
                  <a:schemeClr val="tx2"/>
                </a:solidFill>
              </a:rPr>
              <a:t>Note:  </a:t>
            </a:r>
            <a:r>
              <a:rPr lang="en-US" dirty="0">
                <a:solidFill>
                  <a:schemeClr val="tx2"/>
                </a:solidFill>
              </a:rPr>
              <a:t>A</a:t>
            </a:r>
            <a:r>
              <a:rPr lang="en-US" dirty="0" smtClean="0">
                <a:solidFill>
                  <a:schemeClr val="tx2"/>
                </a:solidFill>
              </a:rPr>
              <a:t>pplies only to students who matriculate directly from high school to college.</a:t>
            </a:r>
            <a:endParaRPr lang="en-US" dirty="0">
              <a:solidFill>
                <a:schemeClr val="tx2"/>
              </a:solidFill>
            </a:endParaRPr>
          </a:p>
        </p:txBody>
      </p:sp>
    </p:spTree>
    <p:extLst>
      <p:ext uri="{BB962C8B-B14F-4D97-AF65-F5344CB8AC3E}">
        <p14:creationId xmlns:p14="http://schemas.microsoft.com/office/powerpoint/2010/main" val="1550237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3524" y="4648200"/>
            <a:ext cx="4579810" cy="1828800"/>
          </a:xfrm>
        </p:spPr>
        <p:txBody>
          <a:bodyPr>
            <a:normAutofit fontScale="90000"/>
          </a:bodyPr>
          <a:lstStyle/>
          <a:p>
            <a:r>
              <a:rPr lang="en-US" b="1" dirty="0" smtClean="0">
                <a:solidFill>
                  <a:srgbClr val="7030A0"/>
                </a:solidFill>
              </a:rPr>
              <a:t>Core to College Smarter Balanced Timetable</a:t>
            </a:r>
            <a:endParaRPr lang="en-US" b="1" dirty="0">
              <a:solidFill>
                <a:srgbClr val="7030A0"/>
              </a:solidFill>
            </a:endParaRPr>
          </a:p>
        </p:txBody>
      </p:sp>
      <p:graphicFrame>
        <p:nvGraphicFramePr>
          <p:cNvPr id="5" name="Diagram 4"/>
          <p:cNvGraphicFramePr/>
          <p:nvPr>
            <p:extLst>
              <p:ext uri="{D42A27DB-BD31-4B8C-83A1-F6EECF244321}">
                <p14:modId xmlns:p14="http://schemas.microsoft.com/office/powerpoint/2010/main" val="2778117082"/>
              </p:ext>
            </p:extLst>
          </p:nvPr>
        </p:nvGraphicFramePr>
        <p:xfrm>
          <a:off x="296537" y="457200"/>
          <a:ext cx="83820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Line Callout 3 5"/>
          <p:cNvSpPr/>
          <p:nvPr/>
        </p:nvSpPr>
        <p:spPr>
          <a:xfrm>
            <a:off x="296537" y="2065020"/>
            <a:ext cx="1676400" cy="1661160"/>
          </a:xfrm>
          <a:prstGeom prst="borderCallout3">
            <a:avLst>
              <a:gd name="adj1" fmla="val 57574"/>
              <a:gd name="adj2" fmla="val -5666"/>
              <a:gd name="adj3" fmla="val 59887"/>
              <a:gd name="adj4" fmla="val -13016"/>
              <a:gd name="adj5" fmla="val 116317"/>
              <a:gd name="adj6" fmla="val -11111"/>
              <a:gd name="adj7" fmla="val 129195"/>
              <a:gd name="adj8" fmla="val 769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 specific proposal for SB use in higher education</a:t>
            </a:r>
            <a:endParaRPr lang="en-US" dirty="0"/>
          </a:p>
        </p:txBody>
      </p:sp>
      <p:sp>
        <p:nvSpPr>
          <p:cNvPr id="9" name="Line Callout 3 8"/>
          <p:cNvSpPr/>
          <p:nvPr/>
        </p:nvSpPr>
        <p:spPr>
          <a:xfrm>
            <a:off x="2209800" y="762001"/>
            <a:ext cx="1447800" cy="1288330"/>
          </a:xfrm>
          <a:prstGeom prst="borderCallout3">
            <a:avLst>
              <a:gd name="adj1" fmla="val 5197"/>
              <a:gd name="adj2" fmla="val -3717"/>
              <a:gd name="adj3" fmla="val 21103"/>
              <a:gd name="adj4" fmla="val -46079"/>
              <a:gd name="adj5" fmla="val 99610"/>
              <a:gd name="adj6" fmla="val -11076"/>
              <a:gd name="adj7" fmla="val 169763"/>
              <a:gd name="adj8" fmla="val 46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Review and endorse proposal</a:t>
            </a:r>
            <a:endParaRPr lang="en-US" dirty="0"/>
          </a:p>
        </p:txBody>
      </p:sp>
      <p:sp>
        <p:nvSpPr>
          <p:cNvPr id="10" name="Oval 9"/>
          <p:cNvSpPr/>
          <p:nvPr/>
        </p:nvSpPr>
        <p:spPr>
          <a:xfrm>
            <a:off x="4744403" y="2362200"/>
            <a:ext cx="528447" cy="53340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Line Callout 3 10"/>
          <p:cNvSpPr/>
          <p:nvPr/>
        </p:nvSpPr>
        <p:spPr>
          <a:xfrm>
            <a:off x="4784502" y="129539"/>
            <a:ext cx="1463898" cy="1417320"/>
          </a:xfrm>
          <a:prstGeom prst="borderCallout3">
            <a:avLst>
              <a:gd name="adj1" fmla="val 34879"/>
              <a:gd name="adj2" fmla="val -9450"/>
              <a:gd name="adj3" fmla="val 37161"/>
              <a:gd name="adj4" fmla="val -52256"/>
              <a:gd name="adj5" fmla="val 123871"/>
              <a:gd name="adj6" fmla="val -63398"/>
              <a:gd name="adj7" fmla="val 149968"/>
              <a:gd name="adj8" fmla="val -36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Explore local school/ college partnerships</a:t>
            </a:r>
            <a:endParaRPr lang="en-US" dirty="0"/>
          </a:p>
        </p:txBody>
      </p:sp>
      <p:sp>
        <p:nvSpPr>
          <p:cNvPr id="12" name="TextBox 11"/>
          <p:cNvSpPr txBox="1"/>
          <p:nvPr/>
        </p:nvSpPr>
        <p:spPr>
          <a:xfrm>
            <a:off x="3124200" y="3657600"/>
            <a:ext cx="1884427" cy="1631216"/>
          </a:xfrm>
          <a:prstGeom prst="rect">
            <a:avLst/>
          </a:prstGeom>
          <a:noFill/>
        </p:spPr>
        <p:txBody>
          <a:bodyPr wrap="square" rtlCol="0">
            <a:spAutoFit/>
          </a:bodyPr>
          <a:lstStyle/>
          <a:p>
            <a:r>
              <a:rPr lang="en-US" sz="2000" b="1" dirty="0" smtClean="0"/>
              <a:t>System group and institutional review  (Spring 2014)</a:t>
            </a:r>
            <a:endParaRPr lang="en-US" sz="2000" b="1" dirty="0"/>
          </a:p>
        </p:txBody>
      </p:sp>
    </p:spTree>
    <p:extLst>
      <p:ext uri="{BB962C8B-B14F-4D97-AF65-F5344CB8AC3E}">
        <p14:creationId xmlns:p14="http://schemas.microsoft.com/office/powerpoint/2010/main" val="306197573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76" y="158517"/>
            <a:ext cx="8888506" cy="839414"/>
          </a:xfrm>
        </p:spPr>
        <p:txBody>
          <a:bodyPr>
            <a:normAutofit/>
          </a:bodyPr>
          <a:lstStyle/>
          <a:p>
            <a:r>
              <a:rPr lang="en-US" sz="3600" b="1" dirty="0" smtClean="0">
                <a:solidFill>
                  <a:srgbClr val="7030A0"/>
                </a:solidFill>
              </a:rPr>
              <a:t>Placement Process for HS Students?</a:t>
            </a:r>
            <a:endParaRPr lang="en-US" sz="3600" b="1" dirty="0">
              <a:solidFill>
                <a:srgbClr val="7030A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77" y="1147762"/>
            <a:ext cx="8888506" cy="5479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793999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949824"/>
            <a:ext cx="3509682" cy="3328912"/>
          </a:xfrm>
        </p:spPr>
        <p:txBody>
          <a:bodyPr>
            <a:noAutofit/>
          </a:bodyPr>
          <a:lstStyle/>
          <a:p>
            <a:r>
              <a:rPr lang="en-US" sz="3200" b="1" dirty="0">
                <a:solidFill>
                  <a:srgbClr val="7030A0"/>
                </a:solidFill>
              </a:rPr>
              <a:t>Re-Thinking Precollege “Remediation” as Levels of Intervention</a:t>
            </a:r>
            <a:r>
              <a:rPr lang="en-US" sz="3200" b="1" dirty="0" smtClean="0">
                <a:solidFill>
                  <a:srgbClr val="7030A0"/>
                </a:solidFill>
              </a:rPr>
              <a:t>/ Support</a:t>
            </a:r>
            <a:r>
              <a:rPr lang="en-US" sz="3200" dirty="0">
                <a:solidFill>
                  <a:srgbClr val="7030A0"/>
                </a:solidFill>
              </a:rPr>
              <a:t/>
            </a:r>
            <a:br>
              <a:rPr lang="en-US" sz="3200" dirty="0">
                <a:solidFill>
                  <a:srgbClr val="7030A0"/>
                </a:solidFill>
              </a:rPr>
            </a:br>
            <a:endParaRPr lang="en-US" sz="3200" dirty="0">
              <a:solidFill>
                <a:srgbClr val="7030A0"/>
              </a:solidFill>
            </a:endParaRPr>
          </a:p>
        </p:txBody>
      </p:sp>
      <p:graphicFrame>
        <p:nvGraphicFramePr>
          <p:cNvPr id="3" name="Diagram 2"/>
          <p:cNvGraphicFramePr/>
          <p:nvPr>
            <p:extLst>
              <p:ext uri="{D42A27DB-BD31-4B8C-83A1-F6EECF244321}">
                <p14:modId xmlns:p14="http://schemas.microsoft.com/office/powerpoint/2010/main" val="3809325713"/>
              </p:ext>
            </p:extLst>
          </p:nvPr>
        </p:nvGraphicFramePr>
        <p:xfrm>
          <a:off x="2930693" y="442220"/>
          <a:ext cx="5957813" cy="6214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82567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7541" y="46038"/>
            <a:ext cx="8229600" cy="1143000"/>
          </a:xfrm>
        </p:spPr>
        <p:txBody>
          <a:bodyPr>
            <a:normAutofit fontScale="90000"/>
          </a:bodyPr>
          <a:lstStyle/>
          <a:p>
            <a:r>
              <a:rPr lang="en-US" dirty="0" smtClean="0">
                <a:solidFill>
                  <a:srgbClr val="7030A0"/>
                </a:solidFill>
              </a:rPr>
              <a:t>Key System Decisions re Smarter Balanced Assessment</a:t>
            </a:r>
            <a:endParaRPr lang="en-US" dirty="0">
              <a:solidFill>
                <a:srgbClr val="7030A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61537872"/>
              </p:ext>
            </p:extLst>
          </p:nvPr>
        </p:nvGraphicFramePr>
        <p:xfrm>
          <a:off x="322729" y="1469256"/>
          <a:ext cx="8404412" cy="4771119"/>
        </p:xfrm>
        <a:graphic>
          <a:graphicData uri="http://schemas.openxmlformats.org/drawingml/2006/table">
            <a:tbl>
              <a:tblPr firstCol="1" lastCol="1" bandRow="1" bandCol="1">
                <a:tableStyleId>{8A107856-5554-42FB-B03E-39F5DBC370BA}</a:tableStyleId>
              </a:tblPr>
              <a:tblGrid>
                <a:gridCol w="5069542"/>
                <a:gridCol w="3334870"/>
              </a:tblGrid>
              <a:tr h="1198959">
                <a:tc>
                  <a:txBody>
                    <a:bodyPr/>
                    <a:lstStyle/>
                    <a:p>
                      <a:pPr marL="0" marR="0">
                        <a:lnSpc>
                          <a:spcPct val="115000"/>
                        </a:lnSpc>
                        <a:spcBef>
                          <a:spcPts val="0"/>
                        </a:spcBef>
                        <a:spcAft>
                          <a:spcPts val="0"/>
                        </a:spcAft>
                      </a:pPr>
                      <a:r>
                        <a:rPr lang="en-US" sz="2400" u="none" dirty="0">
                          <a:effectLst/>
                        </a:rPr>
                        <a:t>For students scoring at level 4 on the 11</a:t>
                      </a:r>
                      <a:r>
                        <a:rPr lang="en-US" sz="2400" u="none" baseline="30000" dirty="0">
                          <a:effectLst/>
                        </a:rPr>
                        <a:t>th</a:t>
                      </a:r>
                      <a:r>
                        <a:rPr lang="en-US" sz="2400" u="none" dirty="0">
                          <a:effectLst/>
                        </a:rPr>
                        <a:t> grade </a:t>
                      </a:r>
                      <a:r>
                        <a:rPr lang="en-US" sz="2400" u="none" dirty="0" smtClean="0">
                          <a:effectLst/>
                        </a:rPr>
                        <a:t>assessment?</a:t>
                      </a:r>
                      <a:endParaRPr lang="en-US" sz="2400" u="none" dirty="0">
                        <a:effectLst/>
                        <a:latin typeface="Cambria"/>
                        <a:ea typeface="MS Mincho"/>
                        <a:cs typeface="Times New Roman"/>
                      </a:endParaRPr>
                    </a:p>
                  </a:txBody>
                  <a:tcPr marL="58436" marR="58436" marT="0" marB="0"/>
                </a:tc>
                <a:tc>
                  <a:txBody>
                    <a:bodyPr/>
                    <a:lstStyle/>
                    <a:p>
                      <a:pPr marL="0" marR="0">
                        <a:lnSpc>
                          <a:spcPct val="115000"/>
                        </a:lnSpc>
                        <a:spcBef>
                          <a:spcPts val="0"/>
                        </a:spcBef>
                        <a:spcAft>
                          <a:spcPts val="0"/>
                        </a:spcAft>
                      </a:pPr>
                      <a:endParaRPr lang="en-US" sz="2400" u="none" dirty="0">
                        <a:effectLst/>
                        <a:latin typeface="Cambria"/>
                        <a:ea typeface="MS Mincho"/>
                        <a:cs typeface="Times New Roman"/>
                      </a:endParaRPr>
                    </a:p>
                  </a:txBody>
                  <a:tcPr marL="58436" marR="58436" marT="0" marB="0"/>
                </a:tc>
              </a:tr>
              <a:tr h="1182257">
                <a:tc>
                  <a:txBody>
                    <a:bodyPr/>
                    <a:lstStyle/>
                    <a:p>
                      <a:pPr marL="0" marR="0">
                        <a:lnSpc>
                          <a:spcPct val="115000"/>
                        </a:lnSpc>
                        <a:spcBef>
                          <a:spcPts val="0"/>
                        </a:spcBef>
                        <a:spcAft>
                          <a:spcPts val="0"/>
                        </a:spcAft>
                      </a:pPr>
                      <a:r>
                        <a:rPr lang="en-US" sz="2400" u="none" dirty="0">
                          <a:effectLst/>
                        </a:rPr>
                        <a:t>For students scoring at level 3 on the 11</a:t>
                      </a:r>
                      <a:r>
                        <a:rPr lang="en-US" sz="2400" u="none" baseline="30000" dirty="0">
                          <a:effectLst/>
                        </a:rPr>
                        <a:t>th</a:t>
                      </a:r>
                      <a:r>
                        <a:rPr lang="en-US" sz="2400" u="none" dirty="0">
                          <a:effectLst/>
                        </a:rPr>
                        <a:t> grade </a:t>
                      </a:r>
                      <a:r>
                        <a:rPr lang="en-US" sz="2400" u="none" dirty="0" smtClean="0">
                          <a:effectLst/>
                        </a:rPr>
                        <a:t>assessment?</a:t>
                      </a:r>
                      <a:endParaRPr lang="en-US" sz="2400" u="none" dirty="0">
                        <a:effectLst/>
                      </a:endParaRPr>
                    </a:p>
                    <a:p>
                      <a:pPr marL="0" marR="0">
                        <a:lnSpc>
                          <a:spcPct val="115000"/>
                        </a:lnSpc>
                        <a:spcBef>
                          <a:spcPts val="0"/>
                        </a:spcBef>
                        <a:spcAft>
                          <a:spcPts val="0"/>
                        </a:spcAft>
                      </a:pPr>
                      <a:r>
                        <a:rPr lang="en-US" sz="2400" dirty="0">
                          <a:effectLst/>
                        </a:rPr>
                        <a:t> </a:t>
                      </a:r>
                      <a:endParaRPr lang="en-US" sz="2400" dirty="0">
                        <a:effectLst/>
                        <a:latin typeface="Cambria"/>
                        <a:ea typeface="MS Mincho"/>
                        <a:cs typeface="Times New Roman"/>
                      </a:endParaRPr>
                    </a:p>
                  </a:txBody>
                  <a:tcPr marL="58436" marR="58436" marT="0" marB="0"/>
                </a:tc>
                <a:tc>
                  <a:txBody>
                    <a:bodyPr/>
                    <a:lstStyle/>
                    <a:p>
                      <a:pPr marL="0" marR="0">
                        <a:lnSpc>
                          <a:spcPct val="115000"/>
                        </a:lnSpc>
                        <a:spcBef>
                          <a:spcPts val="0"/>
                        </a:spcBef>
                        <a:spcAft>
                          <a:spcPts val="0"/>
                        </a:spcAft>
                      </a:pPr>
                      <a:endParaRPr lang="en-US" sz="2400" dirty="0">
                        <a:effectLst/>
                        <a:latin typeface="Cambria"/>
                        <a:ea typeface="MS Mincho"/>
                        <a:cs typeface="Times New Roman"/>
                      </a:endParaRPr>
                    </a:p>
                  </a:txBody>
                  <a:tcPr marL="58436" marR="58436" marT="0" marB="0"/>
                </a:tc>
              </a:tr>
              <a:tr h="896016">
                <a:tc>
                  <a:txBody>
                    <a:bodyPr/>
                    <a:lstStyle/>
                    <a:p>
                      <a:pPr marL="0" marR="0">
                        <a:lnSpc>
                          <a:spcPct val="115000"/>
                        </a:lnSpc>
                        <a:spcBef>
                          <a:spcPts val="0"/>
                        </a:spcBef>
                        <a:spcAft>
                          <a:spcPts val="0"/>
                        </a:spcAft>
                      </a:pPr>
                      <a:r>
                        <a:rPr lang="en-US" sz="2400" u="none" dirty="0">
                          <a:effectLst/>
                        </a:rPr>
                        <a:t>For students scoring below “college-ready” on the 11</a:t>
                      </a:r>
                      <a:r>
                        <a:rPr lang="en-US" sz="2400" u="none" baseline="30000" dirty="0">
                          <a:effectLst/>
                        </a:rPr>
                        <a:t>th</a:t>
                      </a:r>
                      <a:r>
                        <a:rPr lang="en-US" sz="2400" u="none" dirty="0">
                          <a:effectLst/>
                        </a:rPr>
                        <a:t> grade </a:t>
                      </a:r>
                      <a:r>
                        <a:rPr lang="en-US" sz="2400" u="none" dirty="0" smtClean="0">
                          <a:effectLst/>
                        </a:rPr>
                        <a:t>assessment?</a:t>
                      </a:r>
                      <a:endParaRPr lang="en-US" sz="2400" u="none" dirty="0">
                        <a:effectLst/>
                        <a:latin typeface="Cambria"/>
                        <a:ea typeface="MS Mincho"/>
                        <a:cs typeface="Times New Roman"/>
                      </a:endParaRPr>
                    </a:p>
                  </a:txBody>
                  <a:tcPr marL="58436" marR="58436" marT="0" marB="0"/>
                </a:tc>
                <a:tc>
                  <a:txBody>
                    <a:bodyPr/>
                    <a:lstStyle/>
                    <a:p>
                      <a:pPr marL="0" marR="0">
                        <a:lnSpc>
                          <a:spcPct val="115000"/>
                        </a:lnSpc>
                        <a:spcBef>
                          <a:spcPts val="0"/>
                        </a:spcBef>
                        <a:spcAft>
                          <a:spcPts val="0"/>
                        </a:spcAft>
                      </a:pPr>
                      <a:endParaRPr lang="en-US" sz="2400" u="none" dirty="0">
                        <a:effectLst/>
                        <a:latin typeface="Cambria"/>
                        <a:ea typeface="MS Mincho"/>
                        <a:cs typeface="Times New Roman"/>
                      </a:endParaRPr>
                    </a:p>
                  </a:txBody>
                  <a:tcPr marL="58436" marR="58436" marT="0" marB="0"/>
                </a:tc>
              </a:tr>
              <a:tr h="1010940">
                <a:tc>
                  <a:txBody>
                    <a:bodyPr/>
                    <a:lstStyle/>
                    <a:p>
                      <a:pPr marL="0" marR="0">
                        <a:lnSpc>
                          <a:spcPct val="115000"/>
                        </a:lnSpc>
                        <a:spcBef>
                          <a:spcPts val="0"/>
                        </a:spcBef>
                        <a:spcAft>
                          <a:spcPts val="1200"/>
                        </a:spcAft>
                      </a:pPr>
                      <a:r>
                        <a:rPr lang="en-US" sz="2400" u="none" dirty="0">
                          <a:effectLst/>
                        </a:rPr>
                        <a:t>Other Key General Decisions to </a:t>
                      </a:r>
                      <a:r>
                        <a:rPr lang="en-US" sz="2400" u="none" dirty="0" smtClean="0">
                          <a:effectLst/>
                        </a:rPr>
                        <a:t>Address?</a:t>
                      </a:r>
                      <a:endParaRPr lang="en-US" sz="2400" u="none" dirty="0">
                        <a:effectLst/>
                      </a:endParaRPr>
                    </a:p>
                    <a:p>
                      <a:pPr marL="0" marR="0">
                        <a:lnSpc>
                          <a:spcPct val="115000"/>
                        </a:lnSpc>
                        <a:spcBef>
                          <a:spcPts val="0"/>
                        </a:spcBef>
                        <a:spcAft>
                          <a:spcPts val="0"/>
                        </a:spcAft>
                      </a:pPr>
                      <a:r>
                        <a:rPr lang="en-US" sz="2400" dirty="0">
                          <a:effectLst/>
                        </a:rPr>
                        <a:t> </a:t>
                      </a:r>
                      <a:endParaRPr lang="en-US" sz="2400" dirty="0">
                        <a:effectLst/>
                        <a:latin typeface="Cambria"/>
                        <a:ea typeface="MS Mincho"/>
                        <a:cs typeface="Times New Roman"/>
                      </a:endParaRPr>
                    </a:p>
                  </a:txBody>
                  <a:tcPr marL="58436" marR="58436" marT="0" marB="0"/>
                </a:tc>
                <a:tc>
                  <a:txBody>
                    <a:bodyPr/>
                    <a:lstStyle/>
                    <a:p>
                      <a:pPr marL="0" marR="0">
                        <a:lnSpc>
                          <a:spcPct val="115000"/>
                        </a:lnSpc>
                        <a:spcBef>
                          <a:spcPts val="0"/>
                        </a:spcBef>
                        <a:spcAft>
                          <a:spcPts val="0"/>
                        </a:spcAft>
                      </a:pPr>
                      <a:endParaRPr lang="en-US" sz="2400" dirty="0">
                        <a:effectLst/>
                        <a:latin typeface="Cambria"/>
                        <a:ea typeface="MS Mincho"/>
                        <a:cs typeface="Times New Roman"/>
                      </a:endParaRPr>
                    </a:p>
                  </a:txBody>
                  <a:tcPr marL="58436" marR="58436" marT="0" marB="0"/>
                </a:tc>
              </a:tr>
            </a:tbl>
          </a:graphicData>
        </a:graphic>
      </p:graphicFrame>
    </p:spTree>
    <p:extLst>
      <p:ext uri="{BB962C8B-B14F-4D97-AF65-F5344CB8AC3E}">
        <p14:creationId xmlns:p14="http://schemas.microsoft.com/office/powerpoint/2010/main" val="11349947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9027"/>
            <a:ext cx="8229600" cy="799073"/>
          </a:xfrm>
        </p:spPr>
        <p:txBody>
          <a:bodyPr>
            <a:normAutofit/>
          </a:bodyPr>
          <a:lstStyle/>
          <a:p>
            <a:r>
              <a:rPr lang="en-US" b="1" dirty="0">
                <a:solidFill>
                  <a:srgbClr val="7030A0"/>
                </a:solidFill>
              </a:rPr>
              <a:t>Other Questions to </a:t>
            </a:r>
            <a:r>
              <a:rPr lang="en-US" b="1" dirty="0" smtClean="0">
                <a:solidFill>
                  <a:srgbClr val="7030A0"/>
                </a:solidFill>
              </a:rPr>
              <a:t>Address</a:t>
            </a:r>
            <a:endParaRPr lang="en-US" dirty="0">
              <a:solidFill>
                <a:srgbClr val="7030A0"/>
              </a:solidFill>
            </a:endParaRPr>
          </a:p>
        </p:txBody>
      </p:sp>
      <p:sp>
        <p:nvSpPr>
          <p:cNvPr id="3" name="Content Placeholder 2"/>
          <p:cNvSpPr>
            <a:spLocks noGrp="1"/>
          </p:cNvSpPr>
          <p:nvPr>
            <p:ph idx="1"/>
          </p:nvPr>
        </p:nvSpPr>
        <p:spPr>
          <a:xfrm>
            <a:off x="255493" y="1237129"/>
            <a:ext cx="8592671" cy="5244353"/>
          </a:xfrm>
        </p:spPr>
        <p:txBody>
          <a:bodyPr>
            <a:normAutofit fontScale="85000" lnSpcReduction="20000"/>
          </a:bodyPr>
          <a:lstStyle/>
          <a:p>
            <a:pPr lvl="0"/>
            <a:r>
              <a:rPr lang="en-US" b="1" dirty="0" smtClean="0"/>
              <a:t>Connection to multiple </a:t>
            </a:r>
            <a:r>
              <a:rPr lang="en-US" b="1" dirty="0"/>
              <a:t>measures for placement, especially use of transcript-based placement</a:t>
            </a:r>
            <a:r>
              <a:rPr lang="en-US" b="1" dirty="0" smtClean="0"/>
              <a:t>?</a:t>
            </a:r>
          </a:p>
          <a:p>
            <a:pPr lvl="0"/>
            <a:endParaRPr lang="en-US" dirty="0"/>
          </a:p>
          <a:p>
            <a:pPr lvl="0"/>
            <a:r>
              <a:rPr lang="en-US" b="1" dirty="0"/>
              <a:t>M</a:t>
            </a:r>
            <a:r>
              <a:rPr lang="en-US" b="1" dirty="0" smtClean="0"/>
              <a:t>echanisms </a:t>
            </a:r>
            <a:r>
              <a:rPr lang="en-US" b="1" dirty="0"/>
              <a:t>for score reporting and cross-sector data sharing</a:t>
            </a:r>
            <a:r>
              <a:rPr lang="en-US" b="1" dirty="0" smtClean="0"/>
              <a:t>?</a:t>
            </a:r>
          </a:p>
          <a:p>
            <a:pPr lvl="0"/>
            <a:endParaRPr lang="en-US" dirty="0"/>
          </a:p>
          <a:p>
            <a:pPr lvl="0"/>
            <a:r>
              <a:rPr lang="en-US" b="1" dirty="0" smtClean="0"/>
              <a:t>Higher education </a:t>
            </a:r>
            <a:r>
              <a:rPr lang="en-US" b="1" dirty="0"/>
              <a:t>engagement </a:t>
            </a:r>
            <a:r>
              <a:rPr lang="en-US" b="1" dirty="0" smtClean="0"/>
              <a:t>in cut-score setting process </a:t>
            </a:r>
            <a:r>
              <a:rPr lang="en-US" b="1" dirty="0"/>
              <a:t>for the 11</a:t>
            </a:r>
            <a:r>
              <a:rPr lang="en-US" b="1" baseline="30000" dirty="0"/>
              <a:t>th</a:t>
            </a:r>
            <a:r>
              <a:rPr lang="en-US" b="1" dirty="0"/>
              <a:t> grade assessment</a:t>
            </a:r>
            <a:r>
              <a:rPr lang="en-US" b="1" dirty="0" smtClean="0"/>
              <a:t>?</a:t>
            </a:r>
          </a:p>
          <a:p>
            <a:pPr lvl="0"/>
            <a:endParaRPr lang="en-US" dirty="0"/>
          </a:p>
          <a:p>
            <a:pPr lvl="0"/>
            <a:r>
              <a:rPr lang="en-US" b="1" dirty="0" smtClean="0"/>
              <a:t>Validation research for </a:t>
            </a:r>
            <a:r>
              <a:rPr lang="en-US" b="1" dirty="0"/>
              <a:t>higher education </a:t>
            </a:r>
            <a:r>
              <a:rPr lang="en-US" b="1" dirty="0" smtClean="0"/>
              <a:t>purposes/needs?</a:t>
            </a:r>
          </a:p>
          <a:p>
            <a:pPr lvl="0"/>
            <a:endParaRPr lang="en-US" b="1" dirty="0" smtClean="0"/>
          </a:p>
          <a:p>
            <a:pPr lvl="0"/>
            <a:r>
              <a:rPr lang="en-US" b="1" dirty="0" smtClean="0"/>
              <a:t>12</a:t>
            </a:r>
            <a:r>
              <a:rPr lang="en-US" b="1" baseline="30000" dirty="0" smtClean="0"/>
              <a:t>th</a:t>
            </a:r>
            <a:r>
              <a:rPr lang="en-US" b="1" dirty="0" smtClean="0"/>
              <a:t> grade “Launch Year” opportunities?</a:t>
            </a:r>
            <a:endParaRPr lang="en-US" dirty="0"/>
          </a:p>
          <a:p>
            <a:endParaRPr lang="en-US" dirty="0"/>
          </a:p>
        </p:txBody>
      </p:sp>
    </p:spTree>
    <p:extLst>
      <p:ext uri="{BB962C8B-B14F-4D97-AF65-F5344CB8AC3E}">
        <p14:creationId xmlns:p14="http://schemas.microsoft.com/office/powerpoint/2010/main" val="32283313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046"/>
            <a:ext cx="8229600" cy="1048872"/>
          </a:xfrm>
        </p:spPr>
        <p:txBody>
          <a:bodyPr>
            <a:normAutofit fontScale="90000"/>
          </a:bodyPr>
          <a:lstStyle/>
          <a:p>
            <a:r>
              <a:rPr lang="en-US" b="1" dirty="0" smtClean="0">
                <a:solidFill>
                  <a:srgbClr val="7030A0"/>
                </a:solidFill>
              </a:rPr>
              <a:t>Structured Discussion Process:</a:t>
            </a:r>
            <a:br>
              <a:rPr lang="en-US" b="1" dirty="0" smtClean="0">
                <a:solidFill>
                  <a:srgbClr val="7030A0"/>
                </a:solidFill>
              </a:rPr>
            </a:br>
            <a:r>
              <a:rPr lang="en-US" b="1" dirty="0" smtClean="0">
                <a:solidFill>
                  <a:srgbClr val="7030A0"/>
                </a:solidFill>
              </a:rPr>
              <a:t>Placement Processes</a:t>
            </a:r>
            <a:endParaRPr lang="en-US" b="1" dirty="0">
              <a:solidFill>
                <a:srgbClr val="7030A0"/>
              </a:solidFill>
            </a:endParaRPr>
          </a:p>
        </p:txBody>
      </p:sp>
      <p:sp>
        <p:nvSpPr>
          <p:cNvPr id="3" name="Content Placeholder 2"/>
          <p:cNvSpPr>
            <a:spLocks noGrp="1"/>
          </p:cNvSpPr>
          <p:nvPr>
            <p:ph idx="1"/>
          </p:nvPr>
        </p:nvSpPr>
        <p:spPr>
          <a:xfrm>
            <a:off x="457199" y="1600200"/>
            <a:ext cx="8323729" cy="5029200"/>
          </a:xfrm>
        </p:spPr>
        <p:txBody>
          <a:bodyPr>
            <a:normAutofit fontScale="85000" lnSpcReduction="10000"/>
          </a:bodyPr>
          <a:lstStyle/>
          <a:p>
            <a:pPr marL="514350" indent="-514350">
              <a:buFont typeface="+mj-lt"/>
              <a:buAutoNum type="arabicPeriod"/>
            </a:pPr>
            <a:r>
              <a:rPr lang="en-US" dirty="0" smtClean="0"/>
              <a:t>What stands out to you about the work and/or resources described?</a:t>
            </a:r>
          </a:p>
          <a:p>
            <a:pPr marL="514350" indent="-514350">
              <a:buFont typeface="+mj-lt"/>
              <a:buAutoNum type="arabicPeriod"/>
            </a:pPr>
            <a:endParaRPr lang="en-US" dirty="0" smtClean="0"/>
          </a:p>
          <a:p>
            <a:pPr marL="514350" indent="-514350">
              <a:buFont typeface="+mj-lt"/>
              <a:buAutoNum type="arabicPeriod"/>
            </a:pPr>
            <a:r>
              <a:rPr lang="en-US" dirty="0" smtClean="0"/>
              <a:t>What </a:t>
            </a:r>
            <a:r>
              <a:rPr lang="en-US" dirty="0"/>
              <a:t>questions do you have about the work and/or resources described?</a:t>
            </a:r>
          </a:p>
          <a:p>
            <a:pPr marL="514350" indent="-514350">
              <a:buFont typeface="+mj-lt"/>
              <a:buAutoNum type="arabicPeriod"/>
            </a:pPr>
            <a:endParaRPr lang="en-US" dirty="0" smtClean="0"/>
          </a:p>
          <a:p>
            <a:pPr marL="514350" indent="-514350">
              <a:buFont typeface="+mj-lt"/>
              <a:buAutoNum type="arabicPeriod"/>
            </a:pPr>
            <a:r>
              <a:rPr lang="en-US" dirty="0" smtClean="0"/>
              <a:t>What’s your immediate response to the key decisions to be made and the questions to address? What else would you need to know to make these decisions?</a:t>
            </a:r>
            <a:endParaRPr lang="en-US" dirty="0"/>
          </a:p>
          <a:p>
            <a:pPr marL="514350" indent="-514350">
              <a:buFont typeface="+mj-lt"/>
              <a:buAutoNum type="arabicPeriod"/>
            </a:pPr>
            <a:endParaRPr lang="en-US" dirty="0" smtClean="0"/>
          </a:p>
          <a:p>
            <a:pPr marL="514350" indent="-514350">
              <a:buFont typeface="+mj-lt"/>
              <a:buAutoNum type="arabicPeriod"/>
            </a:pPr>
            <a:r>
              <a:rPr lang="en-US" dirty="0" smtClean="0"/>
              <a:t>What are the implications for the ongoing </a:t>
            </a:r>
            <a:r>
              <a:rPr lang="en-US" dirty="0" smtClean="0"/>
              <a:t>work in your partnership?</a:t>
            </a:r>
            <a:endParaRPr lang="en-US" dirty="0" smtClean="0"/>
          </a:p>
        </p:txBody>
      </p:sp>
    </p:spTree>
    <p:extLst>
      <p:ext uri="{BB962C8B-B14F-4D97-AF65-F5344CB8AC3E}">
        <p14:creationId xmlns:p14="http://schemas.microsoft.com/office/powerpoint/2010/main" val="41984505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28600"/>
            <a:ext cx="8229600" cy="1066800"/>
          </a:xfrm>
        </p:spPr>
        <p:txBody>
          <a:bodyPr>
            <a:normAutofit fontScale="90000"/>
          </a:bodyPr>
          <a:lstStyle/>
          <a:p>
            <a:r>
              <a:rPr lang="en-US" b="1" dirty="0" smtClean="0">
                <a:solidFill>
                  <a:srgbClr val="660066"/>
                </a:solidFill>
              </a:rPr>
              <a:t>Major Shifts in the CCSS:</a:t>
            </a:r>
            <a:br>
              <a:rPr lang="en-US" b="1" dirty="0" smtClean="0">
                <a:solidFill>
                  <a:srgbClr val="660066"/>
                </a:solidFill>
              </a:rPr>
            </a:br>
            <a:r>
              <a:rPr lang="en-US" b="1" dirty="0">
                <a:solidFill>
                  <a:srgbClr val="660066"/>
                </a:solidFill>
                <a:latin typeface="Arial" pitchFamily="34" charset="0"/>
                <a:cs typeface="Arial" pitchFamily="34" charset="0"/>
              </a:rPr>
              <a:t>“Fewer, Higher, Clearer, Deeper”</a:t>
            </a:r>
            <a:endParaRPr lang="en-US" b="1" dirty="0" smtClean="0">
              <a:solidFill>
                <a:srgbClr val="660066"/>
              </a:solidFill>
            </a:endParaRPr>
          </a:p>
        </p:txBody>
      </p:sp>
      <p:sp>
        <p:nvSpPr>
          <p:cNvPr id="3" name="Content Placeholder 2"/>
          <p:cNvSpPr>
            <a:spLocks noGrp="1"/>
          </p:cNvSpPr>
          <p:nvPr>
            <p:ph sz="half" idx="1"/>
          </p:nvPr>
        </p:nvSpPr>
        <p:spPr>
          <a:xfrm>
            <a:off x="304800" y="1600200"/>
            <a:ext cx="4191000" cy="4525963"/>
          </a:xfrm>
          <a:solidFill>
            <a:schemeClr val="accent4">
              <a:lumMod val="40000"/>
              <a:lumOff val="60000"/>
            </a:schemeClr>
          </a:solidFill>
        </p:spPr>
        <p:txBody>
          <a:bodyPr rtlCol="0">
            <a:normAutofit fontScale="92500" lnSpcReduction="20000"/>
          </a:bodyPr>
          <a:lstStyle/>
          <a:p>
            <a:pPr marL="0" indent="0" algn="ctr" eaLnBrk="1" fontAlgn="auto" hangingPunct="1">
              <a:spcAft>
                <a:spcPts val="0"/>
              </a:spcAft>
              <a:buNone/>
              <a:defRPr/>
            </a:pPr>
            <a:r>
              <a:rPr lang="en-US" sz="3900" b="1" dirty="0" smtClean="0"/>
              <a:t>MATH</a:t>
            </a:r>
            <a:endParaRPr lang="en-US" sz="3000" dirty="0" smtClean="0"/>
          </a:p>
          <a:p>
            <a:pPr eaLnBrk="1" fontAlgn="auto" hangingPunct="1">
              <a:spcAft>
                <a:spcPts val="0"/>
              </a:spcAft>
              <a:buFont typeface="Arial" pitchFamily="34" charset="0"/>
              <a:buChar char="•"/>
              <a:defRPr/>
            </a:pPr>
            <a:r>
              <a:rPr lang="en-US" b="1" dirty="0" smtClean="0">
                <a:solidFill>
                  <a:srgbClr val="C00000"/>
                </a:solidFill>
              </a:rPr>
              <a:t>Focus</a:t>
            </a:r>
            <a:r>
              <a:rPr lang="en-US" dirty="0" smtClean="0"/>
              <a:t> strongly where the standards focus</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b="1" dirty="0" smtClean="0">
                <a:solidFill>
                  <a:srgbClr val="C00000"/>
                </a:solidFill>
              </a:rPr>
              <a:t>Coherence</a:t>
            </a:r>
            <a:r>
              <a:rPr lang="en-US" dirty="0" smtClean="0"/>
              <a:t>: Think across grades and link to major topics within grades</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b="1" dirty="0" smtClean="0">
                <a:solidFill>
                  <a:srgbClr val="C00000"/>
                </a:solidFill>
              </a:rPr>
              <a:t>Rigor</a:t>
            </a:r>
            <a:r>
              <a:rPr lang="en-US" dirty="0" smtClean="0"/>
              <a:t>: Require conceptual understanding, fluency, and application</a:t>
            </a:r>
          </a:p>
        </p:txBody>
      </p:sp>
      <p:sp>
        <p:nvSpPr>
          <p:cNvPr id="4" name="Footer Placeholder 3"/>
          <p:cNvSpPr>
            <a:spLocks noGrp="1"/>
          </p:cNvSpPr>
          <p:nvPr>
            <p:ph type="ftr" sz="quarter" idx="11"/>
          </p:nvPr>
        </p:nvSpPr>
        <p:spPr>
          <a:xfrm>
            <a:off x="6019800" y="6248400"/>
            <a:ext cx="2895600" cy="365125"/>
          </a:xfrm>
        </p:spPr>
        <p:txBody>
          <a:bodyPr/>
          <a:lstStyle/>
          <a:p>
            <a:r>
              <a:rPr lang="en-US" sz="1600" dirty="0" err="1" smtClean="0">
                <a:solidFill>
                  <a:srgbClr val="3E3D2D"/>
                </a:solidFill>
              </a:rPr>
              <a:t>www.corestandards.org</a:t>
            </a:r>
            <a:endParaRPr lang="en-US" sz="1600" dirty="0">
              <a:solidFill>
                <a:srgbClr val="3E3D2D"/>
              </a:solidFill>
            </a:endParaRPr>
          </a:p>
        </p:txBody>
      </p:sp>
      <p:sp>
        <p:nvSpPr>
          <p:cNvPr id="2" name="Content Placeholder 1"/>
          <p:cNvSpPr>
            <a:spLocks noGrp="1"/>
          </p:cNvSpPr>
          <p:nvPr>
            <p:ph sz="half" idx="2"/>
          </p:nvPr>
        </p:nvSpPr>
        <p:spPr>
          <a:xfrm>
            <a:off x="4648200" y="1600200"/>
            <a:ext cx="4343400" cy="4525963"/>
          </a:xfrm>
          <a:solidFill>
            <a:schemeClr val="accent6">
              <a:lumMod val="60000"/>
              <a:lumOff val="40000"/>
            </a:schemeClr>
          </a:solidFill>
        </p:spPr>
        <p:txBody>
          <a:bodyPr>
            <a:normAutofit fontScale="92500" lnSpcReduction="20000"/>
          </a:bodyPr>
          <a:lstStyle/>
          <a:p>
            <a:pPr marL="0" indent="0" algn="ctr">
              <a:buNone/>
            </a:pPr>
            <a:r>
              <a:rPr lang="en-US" sz="3900" b="1" dirty="0" smtClean="0"/>
              <a:t>ELA</a:t>
            </a:r>
          </a:p>
          <a:p>
            <a:pPr>
              <a:buFont typeface="Arial" charset="0"/>
              <a:buChar char="•"/>
            </a:pPr>
            <a:r>
              <a:rPr lang="en-US" b="1" dirty="0" smtClean="0"/>
              <a:t>Building </a:t>
            </a:r>
            <a:r>
              <a:rPr lang="en-US" b="1" dirty="0"/>
              <a:t>content knowledge </a:t>
            </a:r>
            <a:r>
              <a:rPr lang="en-US" dirty="0"/>
              <a:t>through</a:t>
            </a:r>
            <a:r>
              <a:rPr lang="en-US" b="1" dirty="0"/>
              <a:t> </a:t>
            </a:r>
            <a:r>
              <a:rPr lang="en-US" b="1" dirty="0">
                <a:solidFill>
                  <a:srgbClr val="FF0000"/>
                </a:solidFill>
              </a:rPr>
              <a:t>content-rich nonfiction</a:t>
            </a:r>
          </a:p>
          <a:p>
            <a:pPr>
              <a:buFont typeface="Arial" charset="0"/>
              <a:buChar char="•"/>
            </a:pPr>
            <a:endParaRPr lang="en-US" sz="1000" dirty="0"/>
          </a:p>
          <a:p>
            <a:pPr>
              <a:buFont typeface="Arial" charset="0"/>
              <a:buChar char="•"/>
            </a:pPr>
            <a:r>
              <a:rPr lang="en-US" dirty="0"/>
              <a:t>Reading, writing, and speaking</a:t>
            </a:r>
            <a:r>
              <a:rPr lang="en-US" b="1" dirty="0"/>
              <a:t> grounded in </a:t>
            </a:r>
            <a:r>
              <a:rPr lang="en-US" b="1" dirty="0">
                <a:solidFill>
                  <a:srgbClr val="FF0000"/>
                </a:solidFill>
              </a:rPr>
              <a:t>evidence from text</a:t>
            </a:r>
            <a:r>
              <a:rPr lang="en-US" b="1" dirty="0"/>
              <a:t>, </a:t>
            </a:r>
            <a:r>
              <a:rPr lang="en-US" dirty="0"/>
              <a:t>both literary and informational</a:t>
            </a:r>
          </a:p>
          <a:p>
            <a:pPr>
              <a:buFont typeface="Arial" charset="0"/>
              <a:buChar char="•"/>
            </a:pPr>
            <a:endParaRPr lang="en-US" sz="1000" dirty="0"/>
          </a:p>
          <a:p>
            <a:pPr>
              <a:buFont typeface="Arial" charset="0"/>
              <a:buChar char="•"/>
            </a:pPr>
            <a:r>
              <a:rPr lang="en-US" b="1" dirty="0"/>
              <a:t>Regular practice </a:t>
            </a:r>
            <a:r>
              <a:rPr lang="en-US" dirty="0"/>
              <a:t>with</a:t>
            </a:r>
            <a:r>
              <a:rPr lang="en-US" b="1" dirty="0"/>
              <a:t> </a:t>
            </a:r>
            <a:r>
              <a:rPr lang="en-US" b="1" dirty="0">
                <a:solidFill>
                  <a:srgbClr val="FF0000"/>
                </a:solidFill>
              </a:rPr>
              <a:t>complex text </a:t>
            </a:r>
            <a:r>
              <a:rPr lang="en-US" dirty="0"/>
              <a:t>and its </a:t>
            </a:r>
            <a:r>
              <a:rPr lang="en-US" b="1" dirty="0"/>
              <a:t>academic language</a:t>
            </a:r>
            <a:endParaRPr lang="en-US" dirty="0"/>
          </a:p>
          <a:p>
            <a:endParaRPr lang="en-US" dirty="0"/>
          </a:p>
        </p:txBody>
      </p:sp>
    </p:spTree>
    <p:extLst>
      <p:ext uri="{BB962C8B-B14F-4D97-AF65-F5344CB8AC3E}">
        <p14:creationId xmlns:p14="http://schemas.microsoft.com/office/powerpoint/2010/main" val="40372752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0"/>
          </p:nvPr>
        </p:nvSpPr>
        <p:spPr>
          <a:noFill/>
        </p:spPr>
        <p:txBody>
          <a:bodyPr/>
          <a:lstStyle>
            <a:lvl1pPr eaLnBrk="0" hangingPunct="0">
              <a:defRPr sz="1400">
                <a:solidFill>
                  <a:srgbClr val="000000"/>
                </a:solidFill>
                <a:latin typeface="Arial" charset="0"/>
                <a:ea typeface="ＭＳ Ｐゴシック" charset="0"/>
                <a:cs typeface="ＭＳ Ｐゴシック" charset="0"/>
                <a:sym typeface="Arial" charset="0"/>
              </a:defRPr>
            </a:lvl1pPr>
            <a:lvl2pPr marL="742950" indent="-285750" eaLnBrk="0" hangingPunct="0">
              <a:defRPr sz="1400">
                <a:solidFill>
                  <a:srgbClr val="000000"/>
                </a:solidFill>
                <a:latin typeface="Arial" charset="0"/>
                <a:ea typeface="ＭＳ Ｐゴシック" charset="0"/>
                <a:sym typeface="Arial" charset="0"/>
              </a:defRPr>
            </a:lvl2pPr>
            <a:lvl3pPr marL="1143000" indent="-228600" eaLnBrk="0" hangingPunct="0">
              <a:defRPr sz="1400">
                <a:solidFill>
                  <a:srgbClr val="000000"/>
                </a:solidFill>
                <a:latin typeface="Arial" charset="0"/>
                <a:ea typeface="ＭＳ Ｐゴシック" charset="0"/>
                <a:sym typeface="Arial" charset="0"/>
              </a:defRPr>
            </a:lvl3pPr>
            <a:lvl4pPr marL="1600200" indent="-228600" eaLnBrk="0" hangingPunct="0">
              <a:defRPr sz="1400">
                <a:solidFill>
                  <a:srgbClr val="000000"/>
                </a:solidFill>
                <a:latin typeface="Arial" charset="0"/>
                <a:ea typeface="ＭＳ Ｐゴシック" charset="0"/>
                <a:sym typeface="Arial" charset="0"/>
              </a:defRPr>
            </a:lvl4pPr>
            <a:lvl5pPr marL="2057400" indent="-228600" eaLnBrk="0" hangingPunct="0">
              <a:defRPr sz="1400">
                <a:solidFill>
                  <a:srgbClr val="000000"/>
                </a:solidFill>
                <a:latin typeface="Arial" charset="0"/>
                <a:ea typeface="ＭＳ Ｐゴシック"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9pPr>
          </a:lstStyle>
          <a:p>
            <a:pPr eaLnBrk="1" hangingPunct="1"/>
            <a:fld id="{1DCA137F-8593-EC4E-A38E-AC083909E084}" type="slidenum">
              <a:rPr lang="en-US">
                <a:solidFill>
                  <a:srgbClr val="FFFFFF"/>
                </a:solidFill>
                <a:cs typeface="Arial" charset="0"/>
              </a:rPr>
              <a:pPr eaLnBrk="1" hangingPunct="1"/>
              <a:t>6</a:t>
            </a:fld>
            <a:endParaRPr lang="en-US">
              <a:solidFill>
                <a:srgbClr val="FFFFFF"/>
              </a:solidFill>
              <a:cs typeface="Arial" charset="0"/>
            </a:endParaRPr>
          </a:p>
        </p:txBody>
      </p:sp>
      <p:graphicFrame>
        <p:nvGraphicFramePr>
          <p:cNvPr id="6" name="Shape 185"/>
          <p:cNvGraphicFramePr>
            <a:graphicFrameLocks noGrp="1"/>
          </p:cNvGraphicFramePr>
          <p:nvPr>
            <p:extLst>
              <p:ext uri="{D42A27DB-BD31-4B8C-83A1-F6EECF244321}">
                <p14:modId xmlns:p14="http://schemas.microsoft.com/office/powerpoint/2010/main" val="1540234685"/>
              </p:ext>
            </p:extLst>
          </p:nvPr>
        </p:nvGraphicFramePr>
        <p:xfrm>
          <a:off x="609600" y="1225550"/>
          <a:ext cx="7772400" cy="5072066"/>
        </p:xfrm>
        <a:graphic>
          <a:graphicData uri="http://schemas.openxmlformats.org/drawingml/2006/table">
            <a:tbl>
              <a:tblPr/>
              <a:tblGrid>
                <a:gridCol w="1593850"/>
                <a:gridCol w="6178550"/>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dirty="0" smtClean="0">
                          <a:ln>
                            <a:noFill/>
                          </a:ln>
                          <a:solidFill>
                            <a:schemeClr val="tx1"/>
                          </a:solidFill>
                          <a:effectLst/>
                          <a:latin typeface="Calibri" charset="0"/>
                          <a:ea typeface="ＭＳ Ｐゴシック" charset="0"/>
                          <a:cs typeface="Calibri" charset="0"/>
                          <a:sym typeface="Arial" charset="0"/>
                        </a:rPr>
                        <a:t>K                                                                                        12                                                                                                         </a:t>
                      </a:r>
                      <a:endParaRPr kumimoji="0" lang="en-US" sz="1800" b="1" i="0" u="none" strike="noStrike" cap="none" normalizeH="0" baseline="0" dirty="0">
                        <a:ln>
                          <a:noFill/>
                        </a:ln>
                        <a:solidFill>
                          <a:schemeClr val="tx1"/>
                        </a:solidFill>
                        <a:effectLst/>
                        <a:latin typeface="Calibri" charset="0"/>
                        <a:ea typeface="ＭＳ Ｐゴシック" charset="0"/>
                        <a:cs typeface="Calibri" charset="0"/>
                        <a:sym typeface="Arial" charset="0"/>
                      </a:endParaRPr>
                    </a:p>
                  </a:txBody>
                  <a:tcPr marL="51375" marR="51375" marT="0" marB="0" horzOverflow="overflow">
                    <a:lnL>
                      <a:noFill/>
                    </a:lnL>
                    <a:lnR>
                      <a:noFill/>
                    </a:lnR>
                    <a:lnT>
                      <a:noFill/>
                    </a:lnT>
                    <a:lnB>
                      <a:noFill/>
                    </a:lnB>
                    <a:lnTlToBr>
                      <a:noFill/>
                    </a:lnTlToBr>
                    <a:lnBlToTr>
                      <a:noFill/>
                    </a:lnBlToTr>
                    <a:noFill/>
                  </a:tcPr>
                </a:tc>
              </a:tr>
              <a:tr h="728663">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dirty="0">
                          <a:ln>
                            <a:noFill/>
                          </a:ln>
                          <a:solidFill>
                            <a:schemeClr val="tx1"/>
                          </a:solidFill>
                          <a:effectLst/>
                          <a:latin typeface="Calibri" charset="0"/>
                          <a:ea typeface="ＭＳ Ｐゴシック" charset="0"/>
                          <a:cs typeface="Calibri" charset="0"/>
                          <a:sym typeface="Arial" charset="0"/>
                        </a:rPr>
                        <a:t>Number and Operations</a:t>
                      </a:r>
                    </a:p>
                  </a:txBody>
                  <a:tcPr marL="51375" marR="5137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solidFill>
                      <a:srgbClr val="FFFF00"/>
                    </a:solidFill>
                  </a:tcPr>
                </a:tc>
              </a:tr>
              <a:tr h="566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r>
              <a:tr h="728663">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a:ln>
                            <a:noFill/>
                          </a:ln>
                          <a:solidFill>
                            <a:schemeClr val="tx1"/>
                          </a:solidFill>
                          <a:effectLst/>
                          <a:latin typeface="Calibri" charset="0"/>
                          <a:ea typeface="ＭＳ Ｐゴシック" charset="0"/>
                          <a:cs typeface="Calibri" charset="0"/>
                          <a:sym typeface="Arial" charset="0"/>
                        </a:rPr>
                        <a:t>Measurement and Geometry</a:t>
                      </a:r>
                    </a:p>
                  </a:txBody>
                  <a:tcPr marL="51375" marR="5137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solidFill>
                      <a:srgbClr val="00B050"/>
                    </a:solidFill>
                  </a:tcPr>
                </a:tc>
              </a:tr>
              <a:tr h="566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r>
              <a:tr h="728663">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a:ln>
                            <a:noFill/>
                          </a:ln>
                          <a:solidFill>
                            <a:schemeClr val="tx1"/>
                          </a:solidFill>
                          <a:effectLst/>
                          <a:latin typeface="Calibri" charset="0"/>
                          <a:ea typeface="ＭＳ Ｐゴシック" charset="0"/>
                          <a:cs typeface="Calibri" charset="0"/>
                          <a:sym typeface="Arial" charset="0"/>
                        </a:rPr>
                        <a:t>Algebra and Functions</a:t>
                      </a:r>
                    </a:p>
                  </a:txBody>
                  <a:tcPr marL="51375" marR="5137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solidFill>
                      <a:srgbClr val="0000FF"/>
                    </a:solidFill>
                  </a:tcPr>
                </a:tc>
              </a:tr>
              <a:tr h="566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noFill/>
                  </a:tcPr>
                </a:tc>
              </a:tr>
              <a:tr h="728663">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a:ln>
                            <a:noFill/>
                          </a:ln>
                          <a:solidFill>
                            <a:schemeClr val="tx1"/>
                          </a:solidFill>
                          <a:effectLst/>
                          <a:latin typeface="Calibri" charset="0"/>
                          <a:ea typeface="ＭＳ Ｐゴシック" charset="0"/>
                          <a:cs typeface="Calibri" charset="0"/>
                          <a:sym typeface="Arial" charset="0"/>
                        </a:rPr>
                        <a:t>Statistics and Probability</a:t>
                      </a:r>
                    </a:p>
                  </a:txBody>
                  <a:tcPr marL="51375" marR="5137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solidFill>
                      <a:srgbClr val="FF0000"/>
                    </a:solidFill>
                  </a:tcPr>
                </a:tc>
              </a:tr>
            </a:tbl>
          </a:graphicData>
        </a:graphic>
      </p:graphicFrame>
      <p:sp>
        <p:nvSpPr>
          <p:cNvPr id="38932" name="Shape 186"/>
          <p:cNvSpPr>
            <a:spLocks noGrp="1"/>
          </p:cNvSpPr>
          <p:nvPr>
            <p:ph type="title"/>
          </p:nvPr>
        </p:nvSpPr>
        <p:spPr>
          <a:xfrm>
            <a:off x="304800" y="228600"/>
            <a:ext cx="8534400" cy="707846"/>
          </a:xfrm>
        </p:spPr>
        <p:txBody>
          <a:bodyPr wrap="square" tIns="45700" bIns="45700">
            <a:spAutoFit/>
          </a:bodyPr>
          <a:lstStyle/>
          <a:p>
            <a:pPr eaLnBrk="1" hangingPunct="1">
              <a:buClr>
                <a:srgbClr val="000000"/>
              </a:buClr>
              <a:buSzPct val="25000"/>
            </a:pPr>
            <a:r>
              <a:rPr lang="en-US" sz="4000" b="1" dirty="0">
                <a:solidFill>
                  <a:srgbClr val="660066"/>
                </a:solidFill>
              </a:rPr>
              <a:t>Traditional U.S. </a:t>
            </a:r>
            <a:r>
              <a:rPr lang="en-US" sz="4000" b="1" dirty="0" smtClean="0">
                <a:solidFill>
                  <a:srgbClr val="660066"/>
                </a:solidFill>
              </a:rPr>
              <a:t>Approach in Math</a:t>
            </a:r>
            <a:endParaRPr lang="en-US" sz="4000" b="1" dirty="0">
              <a:solidFill>
                <a:srgbClr val="660066"/>
              </a:solidFill>
            </a:endParaRPr>
          </a:p>
        </p:txBody>
      </p:sp>
    </p:spTree>
    <p:extLst>
      <p:ext uri="{BB962C8B-B14F-4D97-AF65-F5344CB8AC3E}">
        <p14:creationId xmlns:p14="http://schemas.microsoft.com/office/powerpoint/2010/main" val="15981656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5" name="Slide Number Placeholder 5"/>
          <p:cNvSpPr>
            <a:spLocks noGrp="1"/>
          </p:cNvSpPr>
          <p:nvPr>
            <p:ph type="sldNum" sz="quarter" idx="10"/>
          </p:nvPr>
        </p:nvSpPr>
        <p:spPr>
          <a:xfrm>
            <a:off x="6929438" y="6542088"/>
            <a:ext cx="2133600" cy="320675"/>
          </a:xfrm>
          <a:noFill/>
        </p:spPr>
        <p:txBody>
          <a:bodyPr/>
          <a:lstStyle>
            <a:lvl1pPr eaLnBrk="0" hangingPunct="0">
              <a:defRPr sz="1400">
                <a:solidFill>
                  <a:srgbClr val="000000"/>
                </a:solidFill>
                <a:latin typeface="Arial" charset="0"/>
                <a:ea typeface="ＭＳ Ｐゴシック" charset="0"/>
                <a:cs typeface="ＭＳ Ｐゴシック" charset="0"/>
                <a:sym typeface="Arial" charset="0"/>
              </a:defRPr>
            </a:lvl1pPr>
            <a:lvl2pPr marL="742950" indent="-285750" eaLnBrk="0" hangingPunct="0">
              <a:defRPr sz="1400">
                <a:solidFill>
                  <a:srgbClr val="000000"/>
                </a:solidFill>
                <a:latin typeface="Arial" charset="0"/>
                <a:ea typeface="ＭＳ Ｐゴシック" charset="0"/>
                <a:sym typeface="Arial" charset="0"/>
              </a:defRPr>
            </a:lvl2pPr>
            <a:lvl3pPr marL="1143000" indent="-228600" eaLnBrk="0" hangingPunct="0">
              <a:defRPr sz="1400">
                <a:solidFill>
                  <a:srgbClr val="000000"/>
                </a:solidFill>
                <a:latin typeface="Arial" charset="0"/>
                <a:ea typeface="ＭＳ Ｐゴシック" charset="0"/>
                <a:sym typeface="Arial" charset="0"/>
              </a:defRPr>
            </a:lvl3pPr>
            <a:lvl4pPr marL="1600200" indent="-228600" eaLnBrk="0" hangingPunct="0">
              <a:defRPr sz="1400">
                <a:solidFill>
                  <a:srgbClr val="000000"/>
                </a:solidFill>
                <a:latin typeface="Arial" charset="0"/>
                <a:ea typeface="ＭＳ Ｐゴシック" charset="0"/>
                <a:sym typeface="Arial" charset="0"/>
              </a:defRPr>
            </a:lvl4pPr>
            <a:lvl5pPr marL="2057400" indent="-228600" eaLnBrk="0" hangingPunct="0">
              <a:defRPr sz="1400">
                <a:solidFill>
                  <a:srgbClr val="000000"/>
                </a:solidFill>
                <a:latin typeface="Arial" charset="0"/>
                <a:ea typeface="ＭＳ Ｐゴシック"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ＭＳ Ｐゴシック" charset="0"/>
                <a:sym typeface="Arial" charset="0"/>
              </a:defRPr>
            </a:lvl9pPr>
          </a:lstStyle>
          <a:p>
            <a:pPr eaLnBrk="1" hangingPunct="1"/>
            <a:fld id="{E8BFD563-7F4B-1E40-BE5A-703AD124C82F}" type="slidenum">
              <a:rPr lang="en-US">
                <a:solidFill>
                  <a:srgbClr val="FFFFFF"/>
                </a:solidFill>
                <a:cs typeface="Arial" charset="0"/>
              </a:rPr>
              <a:pPr eaLnBrk="1" hangingPunct="1"/>
              <a:t>7</a:t>
            </a:fld>
            <a:endParaRPr lang="en-US">
              <a:solidFill>
                <a:srgbClr val="FFFFFF"/>
              </a:solidFill>
              <a:cs typeface="Arial" charset="0"/>
            </a:endParaRPr>
          </a:p>
        </p:txBody>
      </p:sp>
      <p:sp>
        <p:nvSpPr>
          <p:cNvPr id="52226" name="Shape 192"/>
          <p:cNvSpPr>
            <a:spLocks noGrp="1"/>
          </p:cNvSpPr>
          <p:nvPr>
            <p:ph type="title"/>
          </p:nvPr>
        </p:nvSpPr>
        <p:spPr>
          <a:xfrm>
            <a:off x="457200" y="92328"/>
            <a:ext cx="8686800" cy="1200288"/>
          </a:xfrm>
        </p:spPr>
        <p:txBody>
          <a:bodyPr wrap="square" tIns="45700" bIns="45700">
            <a:spAutoFit/>
          </a:bodyPr>
          <a:lstStyle/>
          <a:p>
            <a:pPr eaLnBrk="1" hangingPunct="1">
              <a:buClr>
                <a:srgbClr val="000000"/>
              </a:buClr>
              <a:buSzPct val="25000"/>
            </a:pPr>
            <a:r>
              <a:rPr lang="en-US" sz="3600" b="1" dirty="0">
                <a:solidFill>
                  <a:srgbClr val="660066"/>
                </a:solidFill>
                <a:latin typeface="Century Gothic" charset="0"/>
              </a:rPr>
              <a:t>Focusing Attention Within Number and Operations</a:t>
            </a:r>
          </a:p>
        </p:txBody>
      </p:sp>
      <p:graphicFrame>
        <p:nvGraphicFramePr>
          <p:cNvPr id="7" name="Shape 193"/>
          <p:cNvGraphicFramePr>
            <a:graphicFrameLocks noGrp="1"/>
          </p:cNvGraphicFramePr>
          <p:nvPr/>
        </p:nvGraphicFramePr>
        <p:xfrm>
          <a:off x="1143000" y="1524000"/>
          <a:ext cx="6858000" cy="4868863"/>
        </p:xfrm>
        <a:graphic>
          <a:graphicData uri="http://schemas.openxmlformats.org/drawingml/2006/table">
            <a:tbl>
              <a:tblPr/>
              <a:tblGrid>
                <a:gridCol w="382588"/>
                <a:gridCol w="382587"/>
                <a:gridCol w="381000"/>
                <a:gridCol w="382588"/>
                <a:gridCol w="528637"/>
                <a:gridCol w="528638"/>
                <a:gridCol w="527050"/>
                <a:gridCol w="406400"/>
                <a:gridCol w="468312"/>
                <a:gridCol w="468313"/>
                <a:gridCol w="466725"/>
                <a:gridCol w="406400"/>
                <a:gridCol w="1528762"/>
              </a:tblGrid>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rowSpan="3" gridSpan="6">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Operations and Algebraic Thinking</a:t>
                      </a:r>
                    </a:p>
                  </a:txBody>
                  <a:tcPr marL="61175" marR="61175" marT="0" marB="0" anchor="ctr" horzOverflow="overflow">
                    <a:lnL>
                      <a:noFill/>
                    </a:lnL>
                    <a:lnR>
                      <a:noFill/>
                    </a:lnR>
                    <a:lnT>
                      <a:noFill/>
                    </a:lnT>
                    <a:lnB>
                      <a:noFill/>
                    </a:lnB>
                    <a:lnTlToBr>
                      <a:noFill/>
                    </a:lnTlToBr>
                    <a:lnBlToTr>
                      <a:noFill/>
                    </a:lnBlToTr>
                    <a:solidFill>
                      <a:srgbClr val="FFFF66"/>
                    </a:solidFill>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rowSpan="3" gridSpan="3">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dirty="0">
                          <a:ln>
                            <a:noFill/>
                          </a:ln>
                          <a:solidFill>
                            <a:srgbClr val="000000"/>
                          </a:solidFill>
                          <a:effectLst/>
                          <a:latin typeface="Calibri" charset="0"/>
                          <a:ea typeface="ＭＳ Ｐゴシック" charset="0"/>
                          <a:cs typeface="Calibri" charset="0"/>
                          <a:sym typeface="Arial" charset="0"/>
                        </a:rPr>
                        <a:t>Expressions and Equations</a:t>
                      </a:r>
                    </a:p>
                  </a:txBody>
                  <a:tcPr marL="61175" marR="61175" marT="0" marB="0" anchor="ctr" horzOverflow="overflow">
                    <a:lnL>
                      <a:noFill/>
                    </a:lnL>
                    <a:lnR>
                      <a:noFill/>
                    </a:lnR>
                    <a:lnT>
                      <a:noFill/>
                    </a:lnT>
                    <a:lnB>
                      <a:noFill/>
                    </a:lnB>
                    <a:lnTlToBr>
                      <a:noFill/>
                    </a:lnTlToBr>
                    <a:lnBlToTr>
                      <a:noFill/>
                    </a:lnBlToTr>
                    <a:solidFill>
                      <a:srgbClr val="99FF66"/>
                    </a:solidFill>
                  </a:tcPr>
                </a:tc>
                <a:tc rowSpan="3" hMerge="1">
                  <a:txBody>
                    <a:bodyPr/>
                    <a:lstStyle/>
                    <a:p>
                      <a:endParaRPr lang="en-US"/>
                    </a:p>
                  </a:txBody>
                  <a:tcPr/>
                </a:tc>
                <a:tc rowSpan="3"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rowSpan="7">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Algebra</a:t>
                      </a:r>
                    </a:p>
                  </a:txBody>
                  <a:tcPr marL="61175" marR="61175" marT="0" marB="0" anchor="ctr" horzOverflow="overflow">
                    <a:lnL>
                      <a:noFill/>
                    </a:lnL>
                    <a:lnR>
                      <a:noFill/>
                    </a:lnR>
                    <a:lnT>
                      <a:noFill/>
                    </a:lnT>
                    <a:lnB>
                      <a:noFill/>
                    </a:lnB>
                    <a:lnTlToBr>
                      <a:noFill/>
                    </a:lnTlToBr>
                    <a:lnBlToTr>
                      <a:noFill/>
                    </a:lnBlToTr>
                    <a:solidFill>
                      <a:srgbClr val="00B05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t>
                      </a:r>
                    </a:p>
                  </a:txBody>
                  <a:tcPr marL="61175" marR="61175" marT="0" marB="0" anchor="ctr" horzOverflow="overflow">
                    <a:lnL>
                      <a:noFill/>
                    </a:lnL>
                    <a:lnR>
                      <a:noFill/>
                    </a:lnR>
                    <a:lnT>
                      <a:noFill/>
                    </a:lnT>
                    <a:lnB>
                      <a:noFill/>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t>
                      </a:r>
                    </a:p>
                  </a:txBody>
                  <a:tcPr marL="61175" marR="61175" marT="0" marB="0" anchor="ctr" horzOverflow="overflow">
                    <a:lnL>
                      <a:noFill/>
                    </a:lnL>
                    <a:lnR>
                      <a:noFill/>
                    </a:lnR>
                    <a:lnT>
                      <a:noFill/>
                    </a:lnT>
                    <a:lnB>
                      <a:noFill/>
                    </a:lnB>
                    <a:lnTlToBr>
                      <a:noFill/>
                    </a:lnTlToBr>
                    <a:lnBlToTr>
                      <a:noFill/>
                    </a:lnBlToTr>
                    <a:noFill/>
                  </a:tcPr>
                </a:tc>
                <a:tc vMerge="1">
                  <a:txBody>
                    <a:bodyPr/>
                    <a:lstStyle/>
                    <a:p>
                      <a:endParaRPr lang="en-US"/>
                    </a:p>
                  </a:txBody>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vMerge="1">
                  <a:txBody>
                    <a:bodyPr/>
                    <a:lstStyle/>
                    <a:p>
                      <a:endParaRPr lang="en-US"/>
                    </a:p>
                  </a:txBody>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vMerge="1">
                  <a:txBody>
                    <a:bodyPr/>
                    <a:lstStyle/>
                    <a:p>
                      <a:endParaRPr lang="en-US"/>
                    </a:p>
                  </a:txBody>
                  <a:tcPr/>
                </a:tc>
              </a:tr>
              <a:tr h="677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6">
                  <a:txBody>
                    <a:bodyPr/>
                    <a:lstStyle/>
                    <a:p>
                      <a:pPr marL="0" marR="0" lvl="0" indent="0" algn="l" defTabSz="914400" rtl="0" eaLnBrk="1" fontAlgn="base" latinLnBrk="0" hangingPunct="1">
                        <a:lnSpc>
                          <a:spcPct val="115000"/>
                        </a:lnSpc>
                        <a:spcBef>
                          <a:spcPts val="600"/>
                        </a:spcBef>
                        <a:spcAft>
                          <a:spcPts val="60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Number and Operations—Base Ten</a:t>
                      </a:r>
                    </a:p>
                  </a:txBody>
                  <a:tcPr marL="61175" marR="61175" marT="0" marB="0" anchor="ctr" horzOverflow="overflow">
                    <a:lnL>
                      <a:noFill/>
                    </a:lnL>
                    <a:lnR>
                      <a:noFill/>
                    </a:lnR>
                    <a:lnT>
                      <a:noFill/>
                    </a:lnT>
                    <a:lnB>
                      <a:noFill/>
                    </a:lnB>
                    <a:lnTlToBr>
                      <a:noFill/>
                    </a:lnTlToBr>
                    <a:lnBlToTr>
                      <a:noFill/>
                    </a:lnBlToTr>
                    <a:solidFill>
                      <a:srgbClr val="FFCC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t>
                      </a:r>
                    </a:p>
                  </a:txBody>
                  <a:tcPr marL="61175" marR="61175" marT="0" marB="0" anchor="ctr" horzOverflow="overflow">
                    <a:lnL>
                      <a:noFill/>
                    </a:lnL>
                    <a:lnR>
                      <a:noFill/>
                    </a:lnR>
                    <a:lnT>
                      <a:noFill/>
                    </a:lnT>
                    <a:lnB>
                      <a:noFill/>
                    </a:lnB>
                    <a:lnTlToBr>
                      <a:noFill/>
                    </a:lnTlToBr>
                    <a:lnBlToTr>
                      <a:noFill/>
                    </a:lnBlToTr>
                    <a:noFill/>
                  </a:tcPr>
                </a:tc>
                <a:tc rowSpan="3" gridSpan="3">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The Number System</a:t>
                      </a:r>
                    </a:p>
                  </a:txBody>
                  <a:tcPr marL="61175" marR="61175" marT="0" marB="0" anchor="ctr" horzOverflow="overflow">
                    <a:lnL>
                      <a:noFill/>
                    </a:lnL>
                    <a:lnR>
                      <a:noFill/>
                    </a:lnR>
                    <a:lnT>
                      <a:noFill/>
                    </a:lnT>
                    <a:lnB>
                      <a:noFill/>
                    </a:lnB>
                    <a:lnTlToBr>
                      <a:noFill/>
                    </a:lnTlToBr>
                    <a:lnBlToTr>
                      <a:noFill/>
                    </a:lnBlToTr>
                    <a:solidFill>
                      <a:srgbClr val="99FF99"/>
                    </a:solidFill>
                  </a:tcPr>
                </a:tc>
                <a:tc rowSpan="3" hMerge="1">
                  <a:txBody>
                    <a:bodyPr/>
                    <a:lstStyle/>
                    <a:p>
                      <a:endParaRPr lang="en-US"/>
                    </a:p>
                  </a:txBody>
                  <a:tcPr/>
                </a:tc>
                <a:tc rowSpan="3"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vMerge="1">
                  <a:txBody>
                    <a:bodyPr/>
                    <a:lstStyle/>
                    <a:p>
                      <a:endParaRPr lang="en-US"/>
                    </a:p>
                  </a:txBody>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t>
                      </a:r>
                    </a:p>
                  </a:txBody>
                  <a:tcPr marL="61175" marR="61175" marT="0" marB="0" anchor="ctr" horzOverflow="overflow">
                    <a:lnL>
                      <a:noFill/>
                    </a:lnL>
                    <a:lnR>
                      <a:noFill/>
                    </a:lnR>
                    <a:lnT>
                      <a:noFill/>
                    </a:lnT>
                    <a:lnB>
                      <a:noFill/>
                    </a:lnB>
                    <a:lnTlToBr>
                      <a:noFill/>
                    </a:lnTlToBr>
                    <a:lnBlToTr>
                      <a:noFill/>
                    </a:lnBlToTr>
                    <a:noFill/>
                  </a:tcPr>
                </a:tc>
                <a:tc vMerge="1">
                  <a:txBody>
                    <a:bodyPr/>
                    <a:lstStyle/>
                    <a:p>
                      <a:endParaRPr lang="en-US"/>
                    </a:p>
                  </a:txBody>
                  <a:tcPr/>
                </a:tc>
              </a:tr>
              <a:tr h="1016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gridSpan="3">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Number and Operations—Fractions</a:t>
                      </a:r>
                    </a:p>
                  </a:txBody>
                  <a:tcPr marL="61175" marR="61175" marT="0" marB="0" anchor="ctr" horzOverflow="overflow">
                    <a:lnL>
                      <a:noFill/>
                    </a:lnL>
                    <a:lnR>
                      <a:noFill/>
                    </a:lnR>
                    <a:lnT>
                      <a:noFill/>
                    </a:lnT>
                    <a:lnB>
                      <a:noFill/>
                    </a:lnB>
                    <a:lnTlToBr>
                      <a:noFill/>
                    </a:lnTlToBr>
                    <a:lnBlToTr>
                      <a:noFill/>
                    </a:lnBlToTr>
                    <a:solidFill>
                      <a:srgbClr val="FFC000"/>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0" i="0" u="none" strike="noStrike" cap="none" normalizeH="0" baseline="0">
                          <a:ln>
                            <a:noFill/>
                          </a:ln>
                          <a:solidFill>
                            <a:srgbClr val="000000"/>
                          </a:solidFill>
                          <a:effectLst/>
                          <a:latin typeface="Calibri" charset="0"/>
                          <a:ea typeface="ＭＳ Ｐゴシック" charset="0"/>
                          <a:cs typeface="Calibri" charset="0"/>
                          <a:sym typeface="Arial" charset="0"/>
                        </a:rPr>
                        <a:t>→</a:t>
                      </a:r>
                    </a:p>
                  </a:txBody>
                  <a:tcPr marL="61175" marR="61175" marT="0" marB="0" anchor="ctr" horzOverflow="overflow">
                    <a:lnL>
                      <a:noFill/>
                    </a:lnL>
                    <a:lnR>
                      <a:noFill/>
                    </a:lnR>
                    <a:lnT>
                      <a:noFill/>
                    </a:lnT>
                    <a:lnB>
                      <a:noFill/>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vMerge="1">
                  <a:txBody>
                    <a:bodyPr/>
                    <a:lstStyle/>
                    <a:p>
                      <a:endParaRPr lang="en-US"/>
                    </a:p>
                  </a:txBody>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ＭＳ Ｐゴシック" charset="0"/>
                        <a:cs typeface="Arial"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K</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1</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2</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3</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4</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5</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6</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7</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a:ln>
                            <a:noFill/>
                          </a:ln>
                          <a:solidFill>
                            <a:srgbClr val="000000"/>
                          </a:solidFill>
                          <a:effectLst/>
                          <a:latin typeface="Calibri" charset="0"/>
                          <a:ea typeface="ＭＳ Ｐゴシック" charset="0"/>
                          <a:cs typeface="Calibri" charset="0"/>
                          <a:sym typeface="Arial" charset="0"/>
                        </a:rPr>
                        <a:t>8</a:t>
                      </a:r>
                    </a:p>
                  </a:txBody>
                  <a:tcPr marL="61175" marR="61175"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ＭＳ Ｐゴシック" charset="0"/>
                        <a:cs typeface="Calibri" charset="0"/>
                        <a:sym typeface="Arial" charset="0"/>
                      </a:endParaRPr>
                    </a:p>
                  </a:txBody>
                  <a:tcPr marL="91425" marR="91425" marT="91435" marB="91435"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rgbClr val="000000"/>
                        </a:buClr>
                        <a:buSzPct val="25000"/>
                        <a:buFontTx/>
                        <a:buNone/>
                        <a:tabLst/>
                      </a:pPr>
                      <a:r>
                        <a:rPr kumimoji="0" lang="en-US" sz="1800" b="1" i="0" u="none" strike="noStrike" cap="none" normalizeH="0" baseline="0" dirty="0">
                          <a:ln>
                            <a:noFill/>
                          </a:ln>
                          <a:solidFill>
                            <a:srgbClr val="000000"/>
                          </a:solidFill>
                          <a:effectLst/>
                          <a:latin typeface="Calibri" charset="0"/>
                          <a:ea typeface="ＭＳ Ｐゴシック" charset="0"/>
                          <a:cs typeface="Calibri" charset="0"/>
                          <a:sym typeface="Arial" charset="0"/>
                        </a:rPr>
                        <a:t>High School</a:t>
                      </a:r>
                    </a:p>
                  </a:txBody>
                  <a:tcPr marL="61175" marR="61175" marT="0" marB="0" anchor="ctr" horzOverflow="overflow">
                    <a:lnL>
                      <a:noFill/>
                    </a:lnL>
                    <a:lnR>
                      <a:noFill/>
                    </a:lnR>
                    <a:lnT>
                      <a:noFill/>
                    </a:lnT>
                    <a:lnB>
                      <a:noFill/>
                    </a:lnB>
                    <a:lnTlToBr>
                      <a:noFill/>
                    </a:lnTlToBr>
                    <a:lnBlToTr>
                      <a:noFill/>
                    </a:lnBlToTr>
                    <a:no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013005430"/>
              </p:ext>
            </p:extLst>
          </p:nvPr>
        </p:nvGraphicFramePr>
        <p:xfrm>
          <a:off x="0" y="5334000"/>
          <a:ext cx="7924800" cy="728663"/>
        </p:xfrm>
        <a:graphic>
          <a:graphicData uri="http://schemas.openxmlformats.org/drawingml/2006/table">
            <a:tbl>
              <a:tblPr/>
              <a:tblGrid>
                <a:gridCol w="1600200"/>
                <a:gridCol w="6324600"/>
              </a:tblGrid>
              <a:tr h="728663">
                <a:tc>
                  <a:txBody>
                    <a:bodyPr/>
                    <a:lstStyle/>
                    <a:p>
                      <a:pPr marL="0" marR="0" lvl="0" indent="0" algn="l" defTabSz="914400" rtl="0" eaLnBrk="1" fontAlgn="base" latinLnBrk="0" hangingPunct="1">
                        <a:lnSpc>
                          <a:spcPct val="115000"/>
                        </a:lnSpc>
                        <a:spcBef>
                          <a:spcPct val="0"/>
                        </a:spcBef>
                        <a:spcAft>
                          <a:spcPct val="0"/>
                        </a:spcAft>
                        <a:buClrTx/>
                        <a:buSzPct val="25000"/>
                        <a:buFontTx/>
                        <a:buNone/>
                        <a:tabLst/>
                      </a:pPr>
                      <a:r>
                        <a:rPr kumimoji="0" lang="en-US" sz="1800" b="1" i="0" u="none" strike="noStrike" cap="none" normalizeH="0" baseline="0" dirty="0">
                          <a:ln>
                            <a:noFill/>
                          </a:ln>
                          <a:solidFill>
                            <a:schemeClr val="tx1">
                              <a:alpha val="49000"/>
                            </a:schemeClr>
                          </a:solidFill>
                          <a:effectLst/>
                          <a:latin typeface="Calibri" charset="0"/>
                          <a:ea typeface="ＭＳ Ｐゴシック" charset="0"/>
                          <a:cs typeface="Calibri" charset="0"/>
                          <a:sym typeface="Arial" charset="0"/>
                        </a:rPr>
                        <a:t>Number and Operations</a:t>
                      </a:r>
                    </a:p>
                  </a:txBody>
                  <a:tcPr marL="51375" marR="5137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alpha val="49000"/>
                          </a:schemeClr>
                        </a:solidFill>
                        <a:effectLst/>
                        <a:latin typeface="Calibri" charset="0"/>
                        <a:ea typeface="ＭＳ Ｐゴシック" charset="0"/>
                        <a:cs typeface="Calibri" charset="0"/>
                        <a:sym typeface="Arial" charset="0"/>
                      </a:endParaRPr>
                    </a:p>
                  </a:txBody>
                  <a:tcPr marL="91425" marR="91425" marT="91432" marB="91432" horzOverflow="overflow">
                    <a:lnL>
                      <a:noFill/>
                    </a:lnL>
                    <a:lnR>
                      <a:noFill/>
                    </a:lnR>
                    <a:lnT>
                      <a:noFill/>
                    </a:lnT>
                    <a:lnB>
                      <a:noFill/>
                    </a:lnB>
                    <a:lnTlToBr>
                      <a:noFill/>
                    </a:lnTlToBr>
                    <a:lnBlToTr>
                      <a:noFill/>
                    </a:lnBlToTr>
                    <a:solidFill>
                      <a:srgbClr val="FFFF00"/>
                    </a:solidFill>
                  </a:tcPr>
                </a:tc>
              </a:tr>
            </a:tbl>
          </a:graphicData>
        </a:graphic>
      </p:graphicFrame>
    </p:spTree>
    <p:extLst>
      <p:ext uri="{BB962C8B-B14F-4D97-AF65-F5344CB8AC3E}">
        <p14:creationId xmlns:p14="http://schemas.microsoft.com/office/powerpoint/2010/main" val="114598653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838200"/>
            <a:ext cx="7391400" cy="5182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533400" y="152400"/>
            <a:ext cx="8156575"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rgbClr val="660066"/>
                </a:solidFill>
              </a:rPr>
              <a:t>Standards for Mathematical Practices</a:t>
            </a:r>
          </a:p>
        </p:txBody>
      </p:sp>
      <p:pic>
        <p:nvPicPr>
          <p:cNvPr id="4" name="Picture 6" descr="ccss_logo.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5867400"/>
            <a:ext cx="1057275"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23414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ＭＳ Ｐゴシック" charset="0"/>
              </a:defRPr>
            </a:lvl1pPr>
            <a:lvl2pPr marL="742950" indent="-285750">
              <a:defRPr>
                <a:solidFill>
                  <a:schemeClr val="tx1"/>
                </a:solidFill>
                <a:latin typeface="Gill Sans MT" charset="0"/>
                <a:ea typeface="ＭＳ Ｐゴシック" charset="0"/>
              </a:defRPr>
            </a:lvl2pPr>
            <a:lvl3pPr marL="1143000" indent="-228600">
              <a:defRPr>
                <a:solidFill>
                  <a:schemeClr val="tx1"/>
                </a:solidFill>
                <a:latin typeface="Gill Sans MT" charset="0"/>
                <a:ea typeface="ＭＳ Ｐゴシック" charset="0"/>
              </a:defRPr>
            </a:lvl3pPr>
            <a:lvl4pPr marL="1600200" indent="-228600">
              <a:defRPr>
                <a:solidFill>
                  <a:schemeClr val="tx1"/>
                </a:solidFill>
                <a:latin typeface="Gill Sans MT" charset="0"/>
                <a:ea typeface="ＭＳ Ｐゴシック" charset="0"/>
              </a:defRPr>
            </a:lvl4pPr>
            <a:lvl5pPr marL="2057400" indent="-228600">
              <a:defRPr>
                <a:solidFill>
                  <a:schemeClr val="tx1"/>
                </a:solidFill>
                <a:latin typeface="Gill Sans MT" charset="0"/>
                <a:ea typeface="ＭＳ Ｐゴシック" charset="0"/>
              </a:defRPr>
            </a:lvl5pPr>
            <a:lvl6pPr marL="2514600" indent="-228600" fontAlgn="base">
              <a:spcBef>
                <a:spcPct val="0"/>
              </a:spcBef>
              <a:spcAft>
                <a:spcPct val="0"/>
              </a:spcAft>
              <a:defRPr>
                <a:solidFill>
                  <a:schemeClr val="tx1"/>
                </a:solidFill>
                <a:latin typeface="Gill Sans MT" charset="0"/>
                <a:ea typeface="ＭＳ Ｐゴシック" charset="0"/>
              </a:defRPr>
            </a:lvl6pPr>
            <a:lvl7pPr marL="2971800" indent="-228600" fontAlgn="base">
              <a:spcBef>
                <a:spcPct val="0"/>
              </a:spcBef>
              <a:spcAft>
                <a:spcPct val="0"/>
              </a:spcAft>
              <a:defRPr>
                <a:solidFill>
                  <a:schemeClr val="tx1"/>
                </a:solidFill>
                <a:latin typeface="Gill Sans MT" charset="0"/>
                <a:ea typeface="ＭＳ Ｐゴシック" charset="0"/>
              </a:defRPr>
            </a:lvl7pPr>
            <a:lvl8pPr marL="3429000" indent="-228600" fontAlgn="base">
              <a:spcBef>
                <a:spcPct val="0"/>
              </a:spcBef>
              <a:spcAft>
                <a:spcPct val="0"/>
              </a:spcAft>
              <a:defRPr>
                <a:solidFill>
                  <a:schemeClr val="tx1"/>
                </a:solidFill>
                <a:latin typeface="Gill Sans MT" charset="0"/>
                <a:ea typeface="ＭＳ Ｐゴシック" charset="0"/>
              </a:defRPr>
            </a:lvl8pPr>
            <a:lvl9pPr marL="3886200" indent="-228600" fontAlgn="base">
              <a:spcBef>
                <a:spcPct val="0"/>
              </a:spcBef>
              <a:spcAft>
                <a:spcPct val="0"/>
              </a:spcAft>
              <a:defRPr>
                <a:solidFill>
                  <a:schemeClr val="tx1"/>
                </a:solidFill>
                <a:latin typeface="Gill Sans MT" charset="0"/>
                <a:ea typeface="ＭＳ Ｐゴシック" charset="0"/>
              </a:defRPr>
            </a:lvl9pPr>
          </a:lstStyle>
          <a:p>
            <a:fld id="{CBF5EA25-CB31-2B47-A52C-55E9B390164F}" type="slidenum">
              <a:rPr lang="en-US" sz="1100">
                <a:solidFill>
                  <a:prstClr val="black"/>
                </a:solidFill>
                <a:latin typeface="Arial" charset="0"/>
              </a:rPr>
              <a:pPr/>
              <a:t>9</a:t>
            </a:fld>
            <a:endParaRPr lang="en-US" sz="1100" dirty="0">
              <a:solidFill>
                <a:prstClr val="black"/>
              </a:solidFill>
              <a:latin typeface="Arial" charset="0"/>
            </a:endParaRP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2154667647"/>
              </p:ext>
            </p:extLst>
          </p:nvPr>
        </p:nvGraphicFramePr>
        <p:xfrm>
          <a:off x="499982" y="1491946"/>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3" name="TextBox 1"/>
          <p:cNvSpPr txBox="1">
            <a:spLocks noChangeArrowheads="1"/>
          </p:cNvSpPr>
          <p:nvPr/>
        </p:nvSpPr>
        <p:spPr bwMode="auto">
          <a:xfrm>
            <a:off x="2762250" y="6400800"/>
            <a:ext cx="3257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ea typeface="ＭＳ Ｐゴシック" charset="0"/>
              </a:defRPr>
            </a:lvl1pPr>
            <a:lvl2pPr marL="742950" indent="-285750">
              <a:defRPr>
                <a:solidFill>
                  <a:schemeClr val="tx1"/>
                </a:solidFill>
                <a:latin typeface="Gill Sans MT" charset="0"/>
                <a:ea typeface="ＭＳ Ｐゴシック" charset="0"/>
              </a:defRPr>
            </a:lvl2pPr>
            <a:lvl3pPr marL="1143000" indent="-228600">
              <a:defRPr>
                <a:solidFill>
                  <a:schemeClr val="tx1"/>
                </a:solidFill>
                <a:latin typeface="Gill Sans MT" charset="0"/>
                <a:ea typeface="ＭＳ Ｐゴシック" charset="0"/>
              </a:defRPr>
            </a:lvl3pPr>
            <a:lvl4pPr marL="1600200" indent="-228600">
              <a:defRPr>
                <a:solidFill>
                  <a:schemeClr val="tx1"/>
                </a:solidFill>
                <a:latin typeface="Gill Sans MT" charset="0"/>
                <a:ea typeface="ＭＳ Ｐゴシック" charset="0"/>
              </a:defRPr>
            </a:lvl4pPr>
            <a:lvl5pPr marL="2057400" indent="-228600">
              <a:defRPr>
                <a:solidFill>
                  <a:schemeClr val="tx1"/>
                </a:solidFill>
                <a:latin typeface="Gill Sans MT" charset="0"/>
                <a:ea typeface="ＭＳ Ｐゴシック" charset="0"/>
              </a:defRPr>
            </a:lvl5pPr>
            <a:lvl6pPr marL="2514600" indent="-228600" fontAlgn="base">
              <a:spcBef>
                <a:spcPct val="0"/>
              </a:spcBef>
              <a:spcAft>
                <a:spcPct val="0"/>
              </a:spcAft>
              <a:defRPr>
                <a:solidFill>
                  <a:schemeClr val="tx1"/>
                </a:solidFill>
                <a:latin typeface="Gill Sans MT" charset="0"/>
                <a:ea typeface="ＭＳ Ｐゴシック" charset="0"/>
              </a:defRPr>
            </a:lvl6pPr>
            <a:lvl7pPr marL="2971800" indent="-228600" fontAlgn="base">
              <a:spcBef>
                <a:spcPct val="0"/>
              </a:spcBef>
              <a:spcAft>
                <a:spcPct val="0"/>
              </a:spcAft>
              <a:defRPr>
                <a:solidFill>
                  <a:schemeClr val="tx1"/>
                </a:solidFill>
                <a:latin typeface="Gill Sans MT" charset="0"/>
                <a:ea typeface="ＭＳ Ｐゴシック" charset="0"/>
              </a:defRPr>
            </a:lvl7pPr>
            <a:lvl8pPr marL="3429000" indent="-228600" fontAlgn="base">
              <a:spcBef>
                <a:spcPct val="0"/>
              </a:spcBef>
              <a:spcAft>
                <a:spcPct val="0"/>
              </a:spcAft>
              <a:defRPr>
                <a:solidFill>
                  <a:schemeClr val="tx1"/>
                </a:solidFill>
                <a:latin typeface="Gill Sans MT" charset="0"/>
                <a:ea typeface="ＭＳ Ｐゴシック" charset="0"/>
              </a:defRPr>
            </a:lvl8pPr>
            <a:lvl9pPr marL="3886200" indent="-228600" fontAlgn="base">
              <a:spcBef>
                <a:spcPct val="0"/>
              </a:spcBef>
              <a:spcAft>
                <a:spcPct val="0"/>
              </a:spcAft>
              <a:defRPr>
                <a:solidFill>
                  <a:schemeClr val="tx1"/>
                </a:solidFill>
                <a:latin typeface="Gill Sans MT" charset="0"/>
                <a:ea typeface="ＭＳ Ｐゴシック" charset="0"/>
              </a:defRPr>
            </a:lvl9pPr>
          </a:lstStyle>
          <a:p>
            <a:pPr defTabSz="914400"/>
            <a:r>
              <a:rPr lang="en-US" sz="1400" dirty="0" smtClean="0">
                <a:solidFill>
                  <a:prstClr val="black"/>
                </a:solidFill>
                <a:hlinkClick r:id="rId8"/>
              </a:rPr>
              <a:t>David Coleman talks about cross-content</a:t>
            </a:r>
            <a:endParaRPr lang="en-US" sz="1400" dirty="0">
              <a:solidFill>
                <a:prstClr val="black"/>
              </a:solidFill>
            </a:endParaRPr>
          </a:p>
        </p:txBody>
      </p:sp>
      <p:sp>
        <p:nvSpPr>
          <p:cNvPr id="6" name="Content Placeholder 2"/>
          <p:cNvSpPr txBox="1">
            <a:spLocks/>
          </p:cNvSpPr>
          <p:nvPr/>
        </p:nvSpPr>
        <p:spPr bwMode="auto">
          <a:xfrm>
            <a:off x="304800" y="38042"/>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263"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defTabSz="914400" eaLnBrk="1" hangingPunct="1">
              <a:spcBef>
                <a:spcPct val="20000"/>
              </a:spcBef>
              <a:buFont typeface="Arial" charset="0"/>
              <a:buNone/>
            </a:pPr>
            <a:r>
              <a:rPr lang="en-US" sz="3600" b="1" dirty="0" smtClean="0">
                <a:solidFill>
                  <a:srgbClr val="660066"/>
                </a:solidFill>
              </a:rPr>
              <a:t>ELA: Texts </a:t>
            </a:r>
            <a:r>
              <a:rPr lang="en-US" sz="3600" b="1" dirty="0">
                <a:solidFill>
                  <a:srgbClr val="660066"/>
                </a:solidFill>
              </a:rPr>
              <a:t>Worth </a:t>
            </a:r>
            <a:r>
              <a:rPr lang="en-US" sz="3600" b="1" dirty="0" smtClean="0">
                <a:solidFill>
                  <a:srgbClr val="660066"/>
                </a:solidFill>
              </a:rPr>
              <a:t>Reading, </a:t>
            </a:r>
            <a:endParaRPr lang="en-US" sz="3600" b="1" dirty="0">
              <a:solidFill>
                <a:srgbClr val="660066"/>
              </a:solidFill>
            </a:endParaRPr>
          </a:p>
          <a:p>
            <a:pPr algn="ctr" defTabSz="914400" eaLnBrk="1" hangingPunct="1">
              <a:spcBef>
                <a:spcPct val="20000"/>
              </a:spcBef>
              <a:buFont typeface="Arial" charset="0"/>
              <a:buNone/>
            </a:pPr>
            <a:r>
              <a:rPr lang="en-US" sz="3600" b="1" dirty="0">
                <a:solidFill>
                  <a:srgbClr val="660066"/>
                </a:solidFill>
              </a:rPr>
              <a:t>Questions Worth </a:t>
            </a:r>
            <a:r>
              <a:rPr lang="en-US" sz="3600" b="1" dirty="0" smtClean="0">
                <a:solidFill>
                  <a:srgbClr val="660066"/>
                </a:solidFill>
              </a:rPr>
              <a:t>Answering</a:t>
            </a:r>
            <a:endParaRPr lang="en-US" sz="3600" b="1" dirty="0">
              <a:solidFill>
                <a:srgbClr val="660066"/>
              </a:solidFill>
            </a:endParaRPr>
          </a:p>
        </p:txBody>
      </p:sp>
    </p:spTree>
    <p:extLst>
      <p:ext uri="{BB962C8B-B14F-4D97-AF65-F5344CB8AC3E}">
        <p14:creationId xmlns:p14="http://schemas.microsoft.com/office/powerpoint/2010/main" val="365043695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rZExJFV_jU.7F9owfjJO.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n0RzHVn3ESxtIKaYH8_h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6oQdhgbDHUuS67o8ONXVY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wOvCQhDTC0SSxNY_IMCoG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SVIHY9hKR0eZQZOyjcHpp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qK1NSWyE4ESk5zhM4N0Rd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X5jPk_I5PkSiRBoAMhRmg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hHzZBvaX4kueww_mYZsmt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qcEHOM1x7ku6FsHaNRbg2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2p3UVUezAkasm3OsKny2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6jYi_P88jkKQz9yPeDkSO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oxPh8GF4KUenlovEDWeDQ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IOtlQ1UUrEi3e1SbCqery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xpikTaouZ02g4TNPDMPi6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w_jxNcoVg06jzncs2Ltq4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JlH48GBpBkOLsOK4arQiY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huSYrOSeREm3agy9g.qNz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LcOBLaFM70uUw9hrHPKdI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tptBuPvpU0ym0vq4bT0yR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Ob_MV2ES2Ui6RQeyLhB.5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Zwt4KIVFEUKk_Fm2O9d5L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TCf0t3kuIkaA1N2KVwRqu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GIhw2Qpg60eKSngq93gNf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SMMpUYHpbUaSb78p0MS_5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yjsBMaKS0SFT2DN1eorr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k4kZEvHdXUGJfHQvs6fDs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Dt6zf2c1EWp_WgQW8Q0S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DrZkBtUsnEaynh0K_Gfzf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5nD8iNu0JUK7eWe5zFTiq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TUHIg8xMmECCShDvj0ifu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bka1gN7KlkKiCcaTB0R6f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L_WHOHvOf0yIItrHO4Hb4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YezyP9j7EG4JBoVX7j.N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XZNw7Qtnr0y7ygZ6DKQse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ls.7YpAVOUW4wMOF.LbMP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pjBlUoZW5kmoLaW3TQAdJ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Ni_g7FGkQ0eoThZZU7z_i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0jHslPI8wkWVW2qDaOKsv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E7zKAUvSrkaQxxjejYbEV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6rrGweZ.akWQwGg1qPq5N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0pDaPzjeQkiRTzQK8tf5P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UOQmGacXxk6O5ryMcut3w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BxLk43thUCuxznGBqWxC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5D1X2itnc060lAlDso38u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MZ0uQ0hrdUS09oDT.VcWR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rBZxggzdBEuU313_EK14E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leBgc_VYhU6S0VNT3m20v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7BelQE.1MUmjcLjtAAZzR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IY87LAQZb06E4AoXKZNH0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KlEnI6wPdkOVmdRECmVdr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mOWl9YFxNk.6QnkUvnBGl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jPijXI6YTUSlKmSNiQaTg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0KjZhbeE0EyLGt6Ztx8tH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rkZu1JFbYkWM0.7b38rsX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0omxmhCNr0qtPVlvujpPI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As7KfteJw0GN.bEgOuHG.g"/>
</p:tagLst>
</file>

<file path=ppt/theme/theme1.xml><?xml version="1.0" encoding="utf-8"?>
<a:theme xmlns:a="http://schemas.openxmlformats.org/drawingml/2006/main" name="13_Office Theme">
  <a:themeElements>
    <a:clrScheme name="Smarter Balanced Colors">
      <a:dk1>
        <a:srgbClr val="63666A"/>
      </a:dk1>
      <a:lt1>
        <a:srgbClr val="FFFFFF"/>
      </a:lt1>
      <a:dk2>
        <a:srgbClr val="000000"/>
      </a:dk2>
      <a:lt2>
        <a:srgbClr val="0085AD"/>
      </a:lt2>
      <a:accent1>
        <a:srgbClr val="43B02A"/>
      </a:accent1>
      <a:accent2>
        <a:srgbClr val="84BD00"/>
      </a:accent2>
      <a:accent3>
        <a:srgbClr val="00B5E2"/>
      </a:accent3>
      <a:accent4>
        <a:srgbClr val="006298"/>
      </a:accent4>
      <a:accent5>
        <a:srgbClr val="8A1538"/>
      </a:accent5>
      <a:accent6>
        <a:srgbClr val="63666A"/>
      </a:accent6>
      <a:hlink>
        <a:srgbClr val="0085AD"/>
      </a:hlink>
      <a:folHlink>
        <a:srgbClr val="8A15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_x0020_of_x0020_Document xmlns="097c4ac9-f58d-4451-b067-b3927d9f3aa2">Presentation</Type_x0020_of_x0020_Documen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5006B61285DA54D985F6EF31F98CD5E" ma:contentTypeVersion="1" ma:contentTypeDescription="Create a new document." ma:contentTypeScope="" ma:versionID="61cf456a0b489fffe39999cf446ee6aa">
  <xsd:schema xmlns:xsd="http://www.w3.org/2001/XMLSchema" xmlns:xs="http://www.w3.org/2001/XMLSchema" xmlns:p="http://schemas.microsoft.com/office/2006/metadata/properties" xmlns:ns2="097c4ac9-f58d-4451-b067-b3927d9f3aa2" targetNamespace="http://schemas.microsoft.com/office/2006/metadata/properties" ma:root="true" ma:fieldsID="a96cb31cdcfda90b7b63403650b3869f" ns2:_="">
    <xsd:import namespace="097c4ac9-f58d-4451-b067-b3927d9f3aa2"/>
    <xsd:element name="properties">
      <xsd:complexType>
        <xsd:sequence>
          <xsd:element name="documentManagement">
            <xsd:complexType>
              <xsd:all>
                <xsd:element ref="ns2:Type_x0020_of_x0020_Documen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7c4ac9-f58d-4451-b067-b3927d9f3aa2" elementFormDefault="qualified">
    <xsd:import namespace="http://schemas.microsoft.com/office/2006/documentManagement/types"/>
    <xsd:import namespace="http://schemas.microsoft.com/office/infopath/2007/PartnerControls"/>
    <xsd:element name="Type_x0020_of_x0020_Document" ma:index="8" ma:displayName="Type of Document" ma:format="Dropdown" ma:internalName="Type_x0020_of_x0020_Document">
      <xsd:simpleType>
        <xsd:union memberTypes="dms:Text">
          <xsd:simpleType>
            <xsd:restriction base="dms:Choice">
              <xsd:enumeration value="Agenda"/>
              <xsd:enumeration value="Background Document"/>
              <xsd:enumeration value="Backgrounder"/>
              <xsd:enumeration value="Bio"/>
              <xsd:enumeration value="Communications Plan"/>
              <xsd:enumeration value="Fact Sheet"/>
              <xsd:enumeration value="FAQ"/>
              <xsd:enumeration value="Letter"/>
              <xsd:enumeration value="Media Analysis"/>
              <xsd:enumeration value="Media List"/>
              <xsd:enumeration value="Memo"/>
              <xsd:enumeration value="Messaging"/>
              <xsd:enumeration value="Notes"/>
              <xsd:enumeration value="Other"/>
              <xsd:enumeration value="Photo"/>
              <xsd:enumeration value="Presentation"/>
              <xsd:enumeration value="Press Release"/>
              <xsd:enumeration value="Project List"/>
              <xsd:enumeration value="Report"/>
              <xsd:enumeration value="Speech"/>
              <xsd:enumeration value="Strategy"/>
              <xsd:enumeration value="Timeline"/>
              <xsd:enumeration value="Video"/>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Item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F3087E-A3B9-484A-B452-087810615AA0}">
  <ds:schemaRefs>
    <ds:schemaRef ds:uri="http://schemas.microsoft.com/sharepoint/v3/contenttype/forms"/>
  </ds:schemaRefs>
</ds:datastoreItem>
</file>

<file path=customXml/itemProps2.xml><?xml version="1.0" encoding="utf-8"?>
<ds:datastoreItem xmlns:ds="http://schemas.openxmlformats.org/officeDocument/2006/customXml" ds:itemID="{0907017B-2092-4BAA-AE12-4CF4269E60A8}">
  <ds:schemaRefs>
    <ds:schemaRef ds:uri="http://schemas.microsoft.com/office/2006/documentManagement/types"/>
    <ds:schemaRef ds:uri="http://schemas.openxmlformats.org/package/2006/metadata/core-properties"/>
    <ds:schemaRef ds:uri="http://purl.org/dc/elements/1.1/"/>
    <ds:schemaRef ds:uri="http://purl.org/dc/dcmitype/"/>
    <ds:schemaRef ds:uri="http://purl.org/dc/terms/"/>
    <ds:schemaRef ds:uri="097c4ac9-f58d-4451-b067-b3927d9f3aa2"/>
    <ds:schemaRef ds:uri="http://www.w3.org/XML/1998/namespace"/>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956B662-E960-49E3-900D-D86B6FBD10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7c4ac9-f58d-4451-b067-b3927d9f3a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10558</TotalTime>
  <Words>5037</Words>
  <Application>Microsoft Macintosh PowerPoint</Application>
  <PresentationFormat>On-screen Show (4:3)</PresentationFormat>
  <Paragraphs>683</Paragraphs>
  <Slides>48</Slides>
  <Notes>19</Notes>
  <HiddenSlides>5</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48</vt:i4>
      </vt:variant>
    </vt:vector>
  </HeadingPairs>
  <TitlesOfParts>
    <vt:vector size="51" baseType="lpstr">
      <vt:lpstr>13_Office Theme</vt:lpstr>
      <vt:lpstr>Office Theme</vt:lpstr>
      <vt:lpstr>think-cell Slide</vt:lpstr>
      <vt:lpstr>WA Core to College Implementation Partnership Teams: Summer Institute 2013</vt:lpstr>
      <vt:lpstr>What Have You Learned about the Common Core?</vt:lpstr>
      <vt:lpstr>Common Core State Standards</vt:lpstr>
      <vt:lpstr>Common Core State Standards: Contrasting Views</vt:lpstr>
      <vt:lpstr>Major Shifts in the CCSS: “Fewer, Higher, Clearer, Deeper”</vt:lpstr>
      <vt:lpstr>Traditional U.S. Approach in Math</vt:lpstr>
      <vt:lpstr>Focusing Attention Within Number and Operations</vt:lpstr>
      <vt:lpstr>PowerPoint Presentation</vt:lpstr>
      <vt:lpstr>PowerPoint Presentation</vt:lpstr>
      <vt:lpstr>Specific ELA Shifts</vt:lpstr>
      <vt:lpstr>Washington’s CCSS Implementation Effort (Summer 2009 to Present)</vt:lpstr>
      <vt:lpstr>Implementation Partnerships</vt:lpstr>
      <vt:lpstr>Smarter Balanced Assessment Consortium</vt:lpstr>
      <vt:lpstr>A Balanced Assessment System</vt:lpstr>
      <vt:lpstr>Assessing the Common Core</vt:lpstr>
      <vt:lpstr>Interim &amp; Formative Assessment</vt:lpstr>
      <vt:lpstr>Smarter Balanced Digital Library</vt:lpstr>
      <vt:lpstr>Educator Involvement in Building  the Smarter Balanced Digital Library</vt:lpstr>
      <vt:lpstr>Purposes and Users for the  Summative Assessments</vt:lpstr>
      <vt:lpstr>Summative Assessment:   Benefits and Limitations</vt:lpstr>
      <vt:lpstr>Summative Assessment: Two-pronged Approach</vt:lpstr>
      <vt:lpstr>Estimated Testing Times  for Summative Assessment</vt:lpstr>
      <vt:lpstr>Pilot Testing  &amp; Practice Test</vt:lpstr>
      <vt:lpstr>Field Test &amp;Standard Setting</vt:lpstr>
      <vt:lpstr>Other Current Issues </vt:lpstr>
      <vt:lpstr>Smarter Balanced and Higher Education</vt:lpstr>
      <vt:lpstr>Common Core Standards Implementation: Important Roles for Higher Education</vt:lpstr>
      <vt:lpstr>Higher Education After Smarter Balanced:   What’s Changed?</vt:lpstr>
      <vt:lpstr>Higher Education After Smarter Balanced: What Hasn’t Changed?</vt:lpstr>
      <vt:lpstr>Next Steps for Higher Education</vt:lpstr>
      <vt:lpstr>Implications of CCSS for Community &amp; Technical Colleges</vt:lpstr>
      <vt:lpstr>Summary of “Thorny Issues” from End of Year Reports</vt:lpstr>
      <vt:lpstr>Addressing Thorny Issues of Practice (TIPs) through the ‘Step-Back’ Consulting Process</vt:lpstr>
      <vt:lpstr>Professional Learning Resources</vt:lpstr>
      <vt:lpstr>Three Critical CCSS Appendices for ELA</vt:lpstr>
      <vt:lpstr>Structured Discussion Process: Professional Learning</vt:lpstr>
      <vt:lpstr>Specific Transition Courses</vt:lpstr>
      <vt:lpstr>ERWC Course (CSU) Module Examples</vt:lpstr>
      <vt:lpstr>Structured Discussion Process: Curricular Collaborations</vt:lpstr>
      <vt:lpstr>College Content-Readiness Policy</vt:lpstr>
      <vt:lpstr>What is Content Readiness?</vt:lpstr>
      <vt:lpstr>Policy Framework  for Grade 11 Assessment Results</vt:lpstr>
      <vt:lpstr>Core to College Smarter Balanced Timetable</vt:lpstr>
      <vt:lpstr>Placement Process for HS Students?</vt:lpstr>
      <vt:lpstr>Re-Thinking Precollege “Remediation” as Levels of Intervention/ Support </vt:lpstr>
      <vt:lpstr>Key System Decisions re Smarter Balanced Assessment</vt:lpstr>
      <vt:lpstr>Other Questions to Address</vt:lpstr>
      <vt:lpstr>Structured Discussion Process: Placement Processes</vt:lpstr>
    </vt:vector>
  </TitlesOfParts>
  <Company>GMMB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Richards</dc:creator>
  <cp:lastModifiedBy>Bill Moore</cp:lastModifiedBy>
  <cp:revision>252</cp:revision>
  <cp:lastPrinted>2012-09-17T22:40:25Z</cp:lastPrinted>
  <dcterms:created xsi:type="dcterms:W3CDTF">2011-12-13T19:56:07Z</dcterms:created>
  <dcterms:modified xsi:type="dcterms:W3CDTF">2013-08-07T19:07:14Z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0x01010085006B61285DA54D985F6EF31F98CD5E</vt:lpwstr>
  </property>
</Properties>
</file>